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ryndan Write" panose="020B0604020202020204" charset="0"/>
      <p:regular r:id="rId20"/>
    </p:embeddedFont>
    <p:embeddedFont>
      <p:font typeface="Cheque" panose="020B0604020202020204" charset="0"/>
      <p:regular r:id="rId21"/>
    </p:embeddedFont>
    <p:embeddedFont>
      <p:font typeface="Gochi Hand" panose="020B0604020202020204" charset="0"/>
      <p:regular r:id="rId22"/>
    </p:embeddedFont>
    <p:embeddedFont>
      <p:font typeface="Now" panose="020B0604020202020204" charset="0"/>
      <p:regular r:id="rId23"/>
    </p:embeddedFont>
    <p:embeddedFont>
      <p:font typeface="Now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7.png"/><Relationship Id="rId7" Type="http://schemas.openxmlformats.org/officeDocument/2006/relationships/image" Target="../media/image5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39.sv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8.png"/><Relationship Id="rId7" Type="http://schemas.openxmlformats.org/officeDocument/2006/relationships/image" Target="../media/image5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39.sv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40.png"/><Relationship Id="rId7" Type="http://schemas.openxmlformats.org/officeDocument/2006/relationships/image" Target="../media/image15.svg"/><Relationship Id="rId12" Type="http://schemas.openxmlformats.org/officeDocument/2006/relationships/image" Target="../media/image63.png"/><Relationship Id="rId2" Type="http://schemas.openxmlformats.org/officeDocument/2006/relationships/image" Target="../media/image1.jpeg"/><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62.svg"/><Relationship Id="rId5" Type="http://schemas.openxmlformats.org/officeDocument/2006/relationships/image" Target="../media/image13.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12.png"/><Relationship Id="rId9" Type="http://schemas.openxmlformats.org/officeDocument/2006/relationships/image" Target="../media/image60.svg"/><Relationship Id="rId14" Type="http://schemas.openxmlformats.org/officeDocument/2006/relationships/image" Target="../media/image65.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40.png"/><Relationship Id="rId7" Type="http://schemas.openxmlformats.org/officeDocument/2006/relationships/image" Target="../media/image15.svg"/><Relationship Id="rId12" Type="http://schemas.openxmlformats.org/officeDocument/2006/relationships/image" Target="../media/image63.png"/><Relationship Id="rId2" Type="http://schemas.openxmlformats.org/officeDocument/2006/relationships/image" Target="../media/image1.jpeg"/><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62.svg"/><Relationship Id="rId5" Type="http://schemas.openxmlformats.org/officeDocument/2006/relationships/image" Target="../media/image13.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12.png"/><Relationship Id="rId9" Type="http://schemas.openxmlformats.org/officeDocument/2006/relationships/image" Target="../media/image60.svg"/><Relationship Id="rId14"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12.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1.jpeg"/><Relationship Id="rId16"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63.png"/><Relationship Id="rId5" Type="http://schemas.openxmlformats.org/officeDocument/2006/relationships/image" Target="../media/image14.png"/><Relationship Id="rId15" Type="http://schemas.openxmlformats.org/officeDocument/2006/relationships/image" Target="../media/image69.png"/><Relationship Id="rId10" Type="http://schemas.openxmlformats.org/officeDocument/2006/relationships/image" Target="../media/image62.svg"/><Relationship Id="rId4" Type="http://schemas.openxmlformats.org/officeDocument/2006/relationships/image" Target="../media/image13.svg"/><Relationship Id="rId9" Type="http://schemas.openxmlformats.org/officeDocument/2006/relationships/image" Target="../media/image61.png"/><Relationship Id="rId14" Type="http://schemas.openxmlformats.org/officeDocument/2006/relationships/image" Target="../media/image66.sv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40.png"/><Relationship Id="rId7" Type="http://schemas.openxmlformats.org/officeDocument/2006/relationships/image" Target="../media/image15.svg"/><Relationship Id="rId12"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62.svg"/><Relationship Id="rId5" Type="http://schemas.openxmlformats.org/officeDocument/2006/relationships/image" Target="../media/image13.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12.png"/><Relationship Id="rId9" Type="http://schemas.openxmlformats.org/officeDocument/2006/relationships/image" Target="../media/image60.sv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81.png"/><Relationship Id="rId3" Type="http://schemas.openxmlformats.org/officeDocument/2006/relationships/image" Target="../media/image79.png"/><Relationship Id="rId7" Type="http://schemas.openxmlformats.org/officeDocument/2006/relationships/image" Target="../media/image6.png"/><Relationship Id="rId12" Type="http://schemas.openxmlformats.org/officeDocument/2006/relationships/image" Target="../media/image15.svg"/><Relationship Id="rId2" Type="http://schemas.openxmlformats.org/officeDocument/2006/relationships/image" Target="../media/image1.jpeg"/><Relationship Id="rId16" Type="http://schemas.openxmlformats.org/officeDocument/2006/relationships/image" Target="../media/image84.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5" Type="http://schemas.openxmlformats.org/officeDocument/2006/relationships/image" Target="../media/image4.png"/><Relationship Id="rId15" Type="http://schemas.openxmlformats.org/officeDocument/2006/relationships/image" Target="../media/image83.png"/><Relationship Id="rId10" Type="http://schemas.openxmlformats.org/officeDocument/2006/relationships/image" Target="../media/image13.svg"/><Relationship Id="rId4" Type="http://schemas.openxmlformats.org/officeDocument/2006/relationships/image" Target="../media/image80.svg"/><Relationship Id="rId9" Type="http://schemas.openxmlformats.org/officeDocument/2006/relationships/image" Target="../media/image12.png"/><Relationship Id="rId14" Type="http://schemas.openxmlformats.org/officeDocument/2006/relationships/image" Target="../media/image82.sv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1.png"/><Relationship Id="rId7" Type="http://schemas.openxmlformats.org/officeDocument/2006/relationships/image" Target="../media/image5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0.png"/><Relationship Id="rId4" Type="http://schemas.openxmlformats.org/officeDocument/2006/relationships/image" Target="../media/image42.svg"/><Relationship Id="rId9" Type="http://schemas.openxmlformats.org/officeDocument/2006/relationships/image" Target="../media/image56.sv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1.png"/><Relationship Id="rId7" Type="http://schemas.openxmlformats.org/officeDocument/2006/relationships/image" Target="../media/image5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0.png"/><Relationship Id="rId4" Type="http://schemas.openxmlformats.org/officeDocument/2006/relationships/image" Target="../media/image42.svg"/><Relationship Id="rId9"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3921756" y="3380244"/>
            <a:ext cx="10444488" cy="2777048"/>
          </a:xfrm>
          <a:prstGeom prst="rect">
            <a:avLst/>
          </a:prstGeom>
        </p:spPr>
        <p:txBody>
          <a:bodyPr lIns="0" tIns="0" rIns="0" bIns="0" rtlCol="0" anchor="t">
            <a:spAutoFit/>
          </a:bodyPr>
          <a:lstStyle/>
          <a:p>
            <a:pPr algn="ctr">
              <a:lnSpc>
                <a:spcPts val="10707"/>
              </a:lnSpc>
            </a:pPr>
            <a:r>
              <a:rPr lang="en-US" sz="10707">
                <a:solidFill>
                  <a:srgbClr val="5CE1E6"/>
                </a:solidFill>
                <a:latin typeface="Cheque"/>
              </a:rPr>
              <a:t>Rapido Bike Trip EDA</a:t>
            </a:r>
          </a:p>
        </p:txBody>
      </p:sp>
      <p:sp>
        <p:nvSpPr>
          <p:cNvPr id="4" name="Freeform 4"/>
          <p:cNvSpPr/>
          <p:nvPr/>
        </p:nvSpPr>
        <p:spPr>
          <a:xfrm rot="1097523">
            <a:off x="11156873" y="1560993"/>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1559470">
            <a:off x="2081147" y="1980255"/>
            <a:ext cx="2195245" cy="2279892"/>
          </a:xfrm>
          <a:custGeom>
            <a:avLst/>
            <a:gdLst/>
            <a:ahLst/>
            <a:cxnLst/>
            <a:rect l="l" t="t" r="r" b="b"/>
            <a:pathLst>
              <a:path w="2195245" h="2279892">
                <a:moveTo>
                  <a:pt x="0" y="0"/>
                </a:moveTo>
                <a:lnTo>
                  <a:pt x="2195244" y="0"/>
                </a:lnTo>
                <a:lnTo>
                  <a:pt x="2195244" y="2279892"/>
                </a:lnTo>
                <a:lnTo>
                  <a:pt x="0" y="2279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10716" r="10716"/>
            <a:stretch>
              <a:fillRect/>
            </a:stretch>
          </p:blipFill>
          <p:spPr>
            <a:xfrm>
              <a:off x="0" y="0"/>
              <a:ext cx="7370417" cy="13913357"/>
            </a:xfrm>
            <a:prstGeom prst="rect">
              <a:avLst/>
            </a:prstGeom>
          </p:spPr>
        </p:pic>
      </p:grpSp>
      <p:sp>
        <p:nvSpPr>
          <p:cNvPr id="5" name="TextBox 5"/>
          <p:cNvSpPr txBox="1"/>
          <p:nvPr/>
        </p:nvSpPr>
        <p:spPr>
          <a:xfrm>
            <a:off x="5937714" y="2254251"/>
            <a:ext cx="12184682" cy="7004049"/>
          </a:xfrm>
          <a:prstGeom prst="rect">
            <a:avLst/>
          </a:prstGeom>
        </p:spPr>
        <p:txBody>
          <a:bodyPr lIns="0" tIns="0" rIns="0" bIns="0" rtlCol="0" anchor="t">
            <a:spAutoFit/>
          </a:bodyPr>
          <a:lstStyle/>
          <a:p>
            <a:pPr marL="539754" lvl="1" indent="-269877">
              <a:lnSpc>
                <a:spcPts val="3500"/>
              </a:lnSpc>
              <a:buAutoNum type="arabicPeriod"/>
            </a:pPr>
            <a:r>
              <a:rPr lang="en-US" sz="2500">
                <a:solidFill>
                  <a:srgbClr val="FFFFFF"/>
                </a:solidFill>
                <a:latin typeface="Now Bold"/>
              </a:rPr>
              <a:t>Data Loading:</a:t>
            </a:r>
            <a:r>
              <a:rPr lang="en-US" sz="2500">
                <a:solidFill>
                  <a:srgbClr val="FFFFFF"/>
                </a:solidFill>
                <a:latin typeface="Now"/>
              </a:rPr>
              <a:t> Start by loading the preprocessed Rapido Bike trip data into Python using libraries such as Pandas. This step involves reading the data from CSV files or databases into DataFrame objects.</a:t>
            </a:r>
          </a:p>
          <a:p>
            <a:pPr marL="539754" lvl="1" indent="-269877">
              <a:lnSpc>
                <a:spcPts val="3500"/>
              </a:lnSpc>
              <a:buAutoNum type="arabicPeriod"/>
            </a:pPr>
            <a:r>
              <a:rPr lang="en-US" sz="2500">
                <a:solidFill>
                  <a:srgbClr val="FFFFFF"/>
                </a:solidFill>
                <a:latin typeface="Now Bold"/>
              </a:rPr>
              <a:t>Exploratory Data Analysis (EDA):</a:t>
            </a:r>
            <a:r>
              <a:rPr lang="en-US" sz="2500">
                <a:solidFill>
                  <a:srgbClr val="FFFFFF"/>
                </a:solidFill>
                <a:latin typeface="Now"/>
              </a:rPr>
              <a:t> Conduct EDA to understand the dataset's structure, distribution, and relationships. Use descriptive statistics, data visualization techniques (e.g., histograms, box plots, scatter plots), and correlation analysis to explore variables and identify patterns.</a:t>
            </a:r>
          </a:p>
          <a:p>
            <a:pPr marL="539754" lvl="1" indent="-269877">
              <a:lnSpc>
                <a:spcPts val="3500"/>
              </a:lnSpc>
              <a:buAutoNum type="arabicPeriod"/>
            </a:pPr>
            <a:r>
              <a:rPr lang="en-US" sz="2500">
                <a:solidFill>
                  <a:srgbClr val="FFFFFF"/>
                </a:solidFill>
                <a:latin typeface="Now Bold"/>
              </a:rPr>
              <a:t>Feature Engineering:</a:t>
            </a:r>
            <a:r>
              <a:rPr lang="en-US" sz="2500">
                <a:solidFill>
                  <a:srgbClr val="FFFFFF"/>
                </a:solidFill>
                <a:latin typeface="Now"/>
              </a:rPr>
              <a:t> Create new features or transform existing ones based on insights gained during EDA. This step may involve extracting temporal features from timestamps, computing trip distances, or encoding categorical variables.</a:t>
            </a:r>
          </a:p>
          <a:p>
            <a:pPr marL="539754" lvl="1" indent="-269877">
              <a:lnSpc>
                <a:spcPts val="3500"/>
              </a:lnSpc>
              <a:buAutoNum type="arabicPeriod"/>
            </a:pPr>
            <a:r>
              <a:rPr lang="en-US" sz="2500">
                <a:solidFill>
                  <a:srgbClr val="FFFFFF"/>
                </a:solidFill>
                <a:latin typeface="Now Bold"/>
              </a:rPr>
              <a:t>Statistical Analysis:</a:t>
            </a:r>
            <a:r>
              <a:rPr lang="en-US" sz="2500">
                <a:solidFill>
                  <a:srgbClr val="FFFFFF"/>
                </a:solidFill>
                <a:latin typeface="Now"/>
              </a:rPr>
              <a:t> Perform statistical tests to investigate hypotheses and assess relationships between variables. Utilize libraries such as SciPy for conducting t-tests, ANOVA, correlation analysis, and regression analysis as needed.</a:t>
            </a:r>
          </a:p>
          <a:p>
            <a:pPr>
              <a:lnSpc>
                <a:spcPts val="3500"/>
              </a:lnSpc>
            </a:pPr>
            <a:endParaRPr lang="en-US" sz="2500">
              <a:solidFill>
                <a:srgbClr val="FFFFFF"/>
              </a:solidFill>
              <a:latin typeface="Now"/>
            </a:endParaRPr>
          </a:p>
        </p:txBody>
      </p:sp>
      <p:sp>
        <p:nvSpPr>
          <p:cNvPr id="6" name="Freeform 6"/>
          <p:cNvSpPr/>
          <p:nvPr/>
        </p:nvSpPr>
        <p:spPr>
          <a:xfrm rot="-1432009" flipH="1">
            <a:off x="2863513" y="-531456"/>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4009686" y="86975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8077893" y="-19050"/>
            <a:ext cx="8843045" cy="17716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Data Analysis &amp; Reporting with python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t="2806" b="2806"/>
            <a:stretch>
              <a:fillRect/>
            </a:stretch>
          </p:blipFill>
          <p:spPr>
            <a:xfrm>
              <a:off x="0" y="0"/>
              <a:ext cx="7370417" cy="13913357"/>
            </a:xfrm>
            <a:prstGeom prst="rect">
              <a:avLst/>
            </a:prstGeom>
          </p:spPr>
        </p:pic>
      </p:grpSp>
      <p:sp>
        <p:nvSpPr>
          <p:cNvPr id="5" name="TextBox 5"/>
          <p:cNvSpPr txBox="1"/>
          <p:nvPr/>
        </p:nvSpPr>
        <p:spPr>
          <a:xfrm>
            <a:off x="5758258" y="1255343"/>
            <a:ext cx="12184682" cy="7442199"/>
          </a:xfrm>
          <a:prstGeom prst="rect">
            <a:avLst/>
          </a:prstGeom>
        </p:spPr>
        <p:txBody>
          <a:bodyPr lIns="0" tIns="0" rIns="0" bIns="0" rtlCol="0" anchor="t">
            <a:spAutoFit/>
          </a:bodyPr>
          <a:lstStyle/>
          <a:p>
            <a:pPr marL="539754" lvl="1" indent="-269877">
              <a:lnSpc>
                <a:spcPts val="3500"/>
              </a:lnSpc>
              <a:buAutoNum type="arabicPeriod"/>
            </a:pPr>
            <a:r>
              <a:rPr lang="en-US" sz="2500">
                <a:solidFill>
                  <a:srgbClr val="FFFFFF"/>
                </a:solidFill>
                <a:latin typeface="Now Bold"/>
              </a:rPr>
              <a:t>Machine Learning Modeling:</a:t>
            </a:r>
            <a:r>
              <a:rPr lang="en-US" sz="2500">
                <a:solidFill>
                  <a:srgbClr val="FFFFFF"/>
                </a:solidFill>
                <a:latin typeface="Now"/>
              </a:rPr>
              <a:t> Apply machine learning algorithms to predict outcomes or uncover hidden patterns in the data. Use libraries like Scikit-learn to build models for tasks such as customer segmentation, demand forecasting, or rider performance prediction.</a:t>
            </a:r>
          </a:p>
          <a:p>
            <a:pPr marL="539754" lvl="1" indent="-269877">
              <a:lnSpc>
                <a:spcPts val="3500"/>
              </a:lnSpc>
              <a:buAutoNum type="arabicPeriod"/>
            </a:pPr>
            <a:r>
              <a:rPr lang="en-US" sz="2500">
                <a:solidFill>
                  <a:srgbClr val="FFFFFF"/>
                </a:solidFill>
                <a:latin typeface="Now Bold"/>
              </a:rPr>
              <a:t>Model Evaluation: </a:t>
            </a:r>
            <a:r>
              <a:rPr lang="en-US" sz="2500">
                <a:solidFill>
                  <a:srgbClr val="FFFFFF"/>
                </a:solidFill>
                <a:latin typeface="Now"/>
              </a:rPr>
              <a:t>Evaluate the performance of machine learning models using appropriate metrics such as accuracy, precision, recall, or RMSE (Root Mean Squared Error). Utilize cross-validation techniques to ensure robustness and generalizability of the models.</a:t>
            </a:r>
          </a:p>
          <a:p>
            <a:pPr marL="539754" lvl="1" indent="-269877">
              <a:lnSpc>
                <a:spcPts val="3500"/>
              </a:lnSpc>
              <a:buAutoNum type="arabicPeriod"/>
            </a:pPr>
            <a:r>
              <a:rPr lang="en-US" sz="2500">
                <a:solidFill>
                  <a:srgbClr val="FFFFFF"/>
                </a:solidFill>
                <a:latin typeface="Now Bold"/>
              </a:rPr>
              <a:t>Reporting: </a:t>
            </a:r>
            <a:r>
              <a:rPr lang="en-US" sz="2500">
                <a:solidFill>
                  <a:srgbClr val="FFFFFF"/>
                </a:solidFill>
                <a:latin typeface="Now"/>
              </a:rPr>
              <a:t>Generate interactive reports and visualizations to communicate key findings and insights. Use libraries like Matplotlib, Seaborn, and Plotly for creating plots, and tools like Jupyter Notebooks or Dash for building interactive dashboards.</a:t>
            </a:r>
          </a:p>
          <a:p>
            <a:pPr marL="539754" lvl="1" indent="-269877">
              <a:lnSpc>
                <a:spcPts val="3500"/>
              </a:lnSpc>
              <a:buAutoNum type="arabicPeriod"/>
            </a:pPr>
            <a:r>
              <a:rPr lang="en-US" sz="2500">
                <a:solidFill>
                  <a:srgbClr val="FFFFFF"/>
                </a:solidFill>
                <a:latin typeface="Now Bold"/>
              </a:rPr>
              <a:t>Documentation:</a:t>
            </a:r>
            <a:r>
              <a:rPr lang="en-US" sz="2500">
                <a:solidFill>
                  <a:srgbClr val="FFFFFF"/>
                </a:solidFill>
                <a:latin typeface="Now"/>
              </a:rPr>
              <a:t> Document the entire analysis process, including data preprocessing steps, EDA findings, model selection criteria, and evaluation results. Provide clear explanations and interpretations of the findings to facilitate understanding and decision-making.</a:t>
            </a:r>
          </a:p>
          <a:p>
            <a:pPr>
              <a:lnSpc>
                <a:spcPts val="3500"/>
              </a:lnSpc>
            </a:pPr>
            <a:endParaRPr lang="en-US" sz="2500">
              <a:solidFill>
                <a:srgbClr val="FFFFFF"/>
              </a:solidFill>
              <a:latin typeface="Now"/>
            </a:endParaRPr>
          </a:p>
        </p:txBody>
      </p:sp>
      <p:sp>
        <p:nvSpPr>
          <p:cNvPr id="6" name="Freeform 6"/>
          <p:cNvSpPr/>
          <p:nvPr/>
        </p:nvSpPr>
        <p:spPr>
          <a:xfrm rot="-1432009" flipH="1">
            <a:off x="2863513" y="-531456"/>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4009686" y="86975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5888283" y="600225"/>
            <a:ext cx="6511435" cy="12346104"/>
          </a:xfrm>
          <a:custGeom>
            <a:avLst/>
            <a:gdLst/>
            <a:ahLst/>
            <a:cxnLst/>
            <a:rect l="l" t="t" r="r" b="b"/>
            <a:pathLst>
              <a:path w="6511435" h="12346104">
                <a:moveTo>
                  <a:pt x="0" y="0"/>
                </a:moveTo>
                <a:lnTo>
                  <a:pt x="6511434" y="0"/>
                </a:lnTo>
                <a:lnTo>
                  <a:pt x="6511434" y="12346103"/>
                </a:lnTo>
                <a:lnTo>
                  <a:pt x="0" y="12346103"/>
                </a:lnTo>
                <a:lnTo>
                  <a:pt x="0" y="0"/>
                </a:lnTo>
                <a:close/>
              </a:path>
            </a:pathLst>
          </a:custGeom>
          <a:blipFill>
            <a:blip r:embed="rId3"/>
            <a:stretch>
              <a:fillRect r="-45997"/>
            </a:stretch>
          </a:blipFill>
        </p:spPr>
      </p:sp>
      <p:sp>
        <p:nvSpPr>
          <p:cNvPr id="4" name="Freeform 4"/>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0800000">
            <a:off x="13398124" y="497827"/>
            <a:ext cx="789010" cy="1764347"/>
          </a:xfrm>
          <a:custGeom>
            <a:avLst/>
            <a:gdLst/>
            <a:ahLst/>
            <a:cxnLst/>
            <a:rect l="l" t="t" r="r" b="b"/>
            <a:pathLst>
              <a:path w="789010" h="1764347">
                <a:moveTo>
                  <a:pt x="0" y="0"/>
                </a:moveTo>
                <a:lnTo>
                  <a:pt x="789010" y="0"/>
                </a:lnTo>
                <a:lnTo>
                  <a:pt x="789010"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4187134" y="7285943"/>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832840" y="5476927"/>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6001390" y="2118883"/>
            <a:ext cx="6285219" cy="4069614"/>
          </a:xfrm>
          <a:custGeom>
            <a:avLst/>
            <a:gdLst/>
            <a:ahLst/>
            <a:cxnLst/>
            <a:rect l="l" t="t" r="r" b="b"/>
            <a:pathLst>
              <a:path w="6285219" h="4069614">
                <a:moveTo>
                  <a:pt x="0" y="0"/>
                </a:moveTo>
                <a:lnTo>
                  <a:pt x="6285220" y="0"/>
                </a:lnTo>
                <a:lnTo>
                  <a:pt x="6285220" y="4069614"/>
                </a:lnTo>
                <a:lnTo>
                  <a:pt x="0" y="4069614"/>
                </a:lnTo>
                <a:lnTo>
                  <a:pt x="0" y="0"/>
                </a:lnTo>
                <a:close/>
              </a:path>
            </a:pathLst>
          </a:custGeom>
          <a:blipFill>
            <a:blip r:embed="rId16"/>
            <a:stretch>
              <a:fillRect/>
            </a:stretch>
          </a:blipFill>
          <a:ln w="19050" cap="sq">
            <a:solidFill>
              <a:srgbClr val="000000"/>
            </a:solidFill>
            <a:prstDash val="solid"/>
            <a:miter/>
          </a:ln>
        </p:spPr>
      </p:sp>
      <p:sp>
        <p:nvSpPr>
          <p:cNvPr id="11" name="TextBox 11"/>
          <p:cNvSpPr txBox="1"/>
          <p:nvPr/>
        </p:nvSpPr>
        <p:spPr>
          <a:xfrm>
            <a:off x="4100866" y="6678027"/>
            <a:ext cx="10086269" cy="2884931"/>
          </a:xfrm>
          <a:prstGeom prst="rect">
            <a:avLst/>
          </a:prstGeom>
        </p:spPr>
        <p:txBody>
          <a:bodyPr lIns="0" tIns="0" rIns="0" bIns="0" rtlCol="0" anchor="t">
            <a:spAutoFit/>
          </a:bodyPr>
          <a:lstStyle/>
          <a:p>
            <a:pPr algn="ctr">
              <a:lnSpc>
                <a:spcPts val="3864"/>
              </a:lnSpc>
            </a:pPr>
            <a:r>
              <a:rPr lang="en-US" sz="2400">
                <a:solidFill>
                  <a:srgbClr val="000000"/>
                </a:solidFill>
                <a:latin typeface="Now"/>
              </a:rPr>
              <a:t>The probability density function of trip duration in Rapido Bike Trip EDA reveals that most trips cluster around a specific duration, indicating a common pattern in ride lengths. Understanding this distribution enables precise prediction of trip durations, facilitating efficient resource allocation and service optimization for improved customer experience.</a:t>
            </a:r>
          </a:p>
        </p:txBody>
      </p:sp>
      <p:sp>
        <p:nvSpPr>
          <p:cNvPr id="12" name="TextBox 12"/>
          <p:cNvSpPr txBox="1"/>
          <p:nvPr/>
        </p:nvSpPr>
        <p:spPr>
          <a:xfrm>
            <a:off x="4224712" y="669277"/>
            <a:ext cx="9838576" cy="890296"/>
          </a:xfrm>
          <a:prstGeom prst="rect">
            <a:avLst/>
          </a:prstGeom>
        </p:spPr>
        <p:txBody>
          <a:bodyPr lIns="0" tIns="0" rIns="0" bIns="0" rtlCol="0" anchor="t">
            <a:spAutoFit/>
          </a:bodyPr>
          <a:lstStyle/>
          <a:p>
            <a:pPr algn="ctr">
              <a:lnSpc>
                <a:spcPts val="5740"/>
              </a:lnSpc>
            </a:pPr>
            <a:r>
              <a:rPr lang="en-US" sz="7000">
                <a:solidFill>
                  <a:srgbClr val="FFFFFF"/>
                </a:solidFill>
                <a:latin typeface="Bryndan Write"/>
              </a:rPr>
              <a:t>Interpret Results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5888283" y="600225"/>
            <a:ext cx="6511435" cy="12346104"/>
          </a:xfrm>
          <a:custGeom>
            <a:avLst/>
            <a:gdLst/>
            <a:ahLst/>
            <a:cxnLst/>
            <a:rect l="l" t="t" r="r" b="b"/>
            <a:pathLst>
              <a:path w="6511435" h="12346104">
                <a:moveTo>
                  <a:pt x="0" y="0"/>
                </a:moveTo>
                <a:lnTo>
                  <a:pt x="6511434" y="0"/>
                </a:lnTo>
                <a:lnTo>
                  <a:pt x="6511434" y="12346103"/>
                </a:lnTo>
                <a:lnTo>
                  <a:pt x="0" y="12346103"/>
                </a:lnTo>
                <a:lnTo>
                  <a:pt x="0" y="0"/>
                </a:lnTo>
                <a:close/>
              </a:path>
            </a:pathLst>
          </a:custGeom>
          <a:blipFill>
            <a:blip r:embed="rId3"/>
            <a:stretch>
              <a:fillRect r="-45997"/>
            </a:stretch>
          </a:blipFill>
        </p:spPr>
      </p:sp>
      <p:sp>
        <p:nvSpPr>
          <p:cNvPr id="4" name="Freeform 4"/>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0800000">
            <a:off x="13398124" y="497827"/>
            <a:ext cx="789010" cy="1764347"/>
          </a:xfrm>
          <a:custGeom>
            <a:avLst/>
            <a:gdLst/>
            <a:ahLst/>
            <a:cxnLst/>
            <a:rect l="l" t="t" r="r" b="b"/>
            <a:pathLst>
              <a:path w="789010" h="1764347">
                <a:moveTo>
                  <a:pt x="0" y="0"/>
                </a:moveTo>
                <a:lnTo>
                  <a:pt x="789010" y="0"/>
                </a:lnTo>
                <a:lnTo>
                  <a:pt x="789010"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4187134" y="7285943"/>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832840" y="5476927"/>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6157786" y="2118883"/>
            <a:ext cx="6300844" cy="3832092"/>
          </a:xfrm>
          <a:custGeom>
            <a:avLst/>
            <a:gdLst/>
            <a:ahLst/>
            <a:cxnLst/>
            <a:rect l="l" t="t" r="r" b="b"/>
            <a:pathLst>
              <a:path w="6300844" h="3832092">
                <a:moveTo>
                  <a:pt x="0" y="0"/>
                </a:moveTo>
                <a:lnTo>
                  <a:pt x="6300844" y="0"/>
                </a:lnTo>
                <a:lnTo>
                  <a:pt x="6300844" y="3832092"/>
                </a:lnTo>
                <a:lnTo>
                  <a:pt x="0" y="3832092"/>
                </a:lnTo>
                <a:lnTo>
                  <a:pt x="0" y="0"/>
                </a:lnTo>
                <a:close/>
              </a:path>
            </a:pathLst>
          </a:custGeom>
          <a:blipFill>
            <a:blip r:embed="rId16"/>
            <a:stretch>
              <a:fillRect/>
            </a:stretch>
          </a:blipFill>
          <a:ln w="38100" cap="sq">
            <a:solidFill>
              <a:srgbClr val="000000"/>
            </a:solidFill>
            <a:prstDash val="solid"/>
            <a:miter/>
          </a:ln>
        </p:spPr>
      </p:sp>
      <p:sp>
        <p:nvSpPr>
          <p:cNvPr id="11" name="TextBox 11"/>
          <p:cNvSpPr txBox="1"/>
          <p:nvPr/>
        </p:nvSpPr>
        <p:spPr>
          <a:xfrm>
            <a:off x="4100866" y="6435139"/>
            <a:ext cx="10086269" cy="3370706"/>
          </a:xfrm>
          <a:prstGeom prst="rect">
            <a:avLst/>
          </a:prstGeom>
        </p:spPr>
        <p:txBody>
          <a:bodyPr lIns="0" tIns="0" rIns="0" bIns="0" rtlCol="0" anchor="t">
            <a:spAutoFit/>
          </a:bodyPr>
          <a:lstStyle/>
          <a:p>
            <a:pPr algn="ctr">
              <a:lnSpc>
                <a:spcPts val="3864"/>
              </a:lnSpc>
            </a:pPr>
            <a:endParaRPr/>
          </a:p>
          <a:p>
            <a:pPr algn="ctr">
              <a:lnSpc>
                <a:spcPts val="3864"/>
              </a:lnSpc>
            </a:pPr>
            <a:r>
              <a:rPr lang="en-US" sz="2400">
                <a:solidFill>
                  <a:srgbClr val="000000"/>
                </a:solidFill>
                <a:latin typeface="Now"/>
              </a:rPr>
              <a:t>Tracing location data in Rapido Bike Trip EDA unveils hotspots of rider activity and popular routes, highlighting areas of high demand. This insight aids in optimizing rider deployment, reducing wait times, and enhancing service coverage to meet customer needs efficiently, ultimately improving overall service quality and satisfaction.</a:t>
            </a:r>
          </a:p>
        </p:txBody>
      </p:sp>
      <p:sp>
        <p:nvSpPr>
          <p:cNvPr id="12" name="TextBox 12"/>
          <p:cNvSpPr txBox="1"/>
          <p:nvPr/>
        </p:nvSpPr>
        <p:spPr>
          <a:xfrm>
            <a:off x="4224712" y="669277"/>
            <a:ext cx="9838576" cy="890296"/>
          </a:xfrm>
          <a:prstGeom prst="rect">
            <a:avLst/>
          </a:prstGeom>
        </p:spPr>
        <p:txBody>
          <a:bodyPr lIns="0" tIns="0" rIns="0" bIns="0" rtlCol="0" anchor="t">
            <a:spAutoFit/>
          </a:bodyPr>
          <a:lstStyle/>
          <a:p>
            <a:pPr algn="ctr">
              <a:lnSpc>
                <a:spcPts val="5740"/>
              </a:lnSpc>
            </a:pPr>
            <a:r>
              <a:rPr lang="en-US" sz="7000">
                <a:solidFill>
                  <a:srgbClr val="FFFFFF"/>
                </a:solidFill>
                <a:latin typeface="Bryndan Write"/>
              </a:rPr>
              <a:t>Interpret Results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0800000">
            <a:off x="13398124" y="497827"/>
            <a:ext cx="789010" cy="1764347"/>
          </a:xfrm>
          <a:custGeom>
            <a:avLst/>
            <a:gdLst/>
            <a:ahLst/>
            <a:cxnLst/>
            <a:rect l="l" t="t" r="r" b="b"/>
            <a:pathLst>
              <a:path w="789010" h="1764347">
                <a:moveTo>
                  <a:pt x="0" y="0"/>
                </a:moveTo>
                <a:lnTo>
                  <a:pt x="789010" y="0"/>
                </a:lnTo>
                <a:lnTo>
                  <a:pt x="789010" y="1764347"/>
                </a:lnTo>
                <a:lnTo>
                  <a:pt x="0" y="17643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6470290" y="7739623"/>
            <a:ext cx="789010" cy="1764347"/>
          </a:xfrm>
          <a:custGeom>
            <a:avLst/>
            <a:gdLst/>
            <a:ahLst/>
            <a:cxnLst/>
            <a:rect l="l" t="t" r="r" b="b"/>
            <a:pathLst>
              <a:path w="789010" h="1764347">
                <a:moveTo>
                  <a:pt x="0" y="0"/>
                </a:moveTo>
                <a:lnTo>
                  <a:pt x="789010" y="0"/>
                </a:lnTo>
                <a:lnTo>
                  <a:pt x="789010" y="1764347"/>
                </a:lnTo>
                <a:lnTo>
                  <a:pt x="0" y="17643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214425" y="641041"/>
            <a:ext cx="1600479" cy="2057400"/>
          </a:xfrm>
          <a:custGeom>
            <a:avLst/>
            <a:gdLst/>
            <a:ahLst/>
            <a:cxnLst/>
            <a:rect l="l" t="t" r="r" b="b"/>
            <a:pathLst>
              <a:path w="1600479" h="2057400">
                <a:moveTo>
                  <a:pt x="0" y="0"/>
                </a:moveTo>
                <a:lnTo>
                  <a:pt x="1600479" y="0"/>
                </a:lnTo>
                <a:lnTo>
                  <a:pt x="1600479" y="2057400"/>
                </a:lnTo>
                <a:lnTo>
                  <a:pt x="0" y="20574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1814904" y="3331445"/>
            <a:ext cx="7014991" cy="4288517"/>
          </a:xfrm>
          <a:custGeom>
            <a:avLst/>
            <a:gdLst/>
            <a:ahLst/>
            <a:cxnLst/>
            <a:rect l="l" t="t" r="r" b="b"/>
            <a:pathLst>
              <a:path w="7014991" h="4288517">
                <a:moveTo>
                  <a:pt x="0" y="0"/>
                </a:moveTo>
                <a:lnTo>
                  <a:pt x="7014991" y="0"/>
                </a:lnTo>
                <a:lnTo>
                  <a:pt x="7014991" y="4288517"/>
                </a:lnTo>
                <a:lnTo>
                  <a:pt x="0" y="4288517"/>
                </a:lnTo>
                <a:lnTo>
                  <a:pt x="0" y="0"/>
                </a:lnTo>
                <a:close/>
              </a:path>
            </a:pathLst>
          </a:custGeom>
          <a:blipFill>
            <a:blip r:embed="rId15"/>
            <a:stretch>
              <a:fillRect/>
            </a:stretch>
          </a:blipFill>
          <a:ln w="38100" cap="sq">
            <a:solidFill>
              <a:srgbClr val="FFDE59"/>
            </a:solidFill>
            <a:prstDash val="solid"/>
            <a:miter/>
          </a:ln>
        </p:spPr>
      </p:sp>
      <p:sp>
        <p:nvSpPr>
          <p:cNvPr id="10" name="Freeform 10"/>
          <p:cNvSpPr/>
          <p:nvPr/>
        </p:nvSpPr>
        <p:spPr>
          <a:xfrm>
            <a:off x="9942317" y="3331445"/>
            <a:ext cx="6241506" cy="4573060"/>
          </a:xfrm>
          <a:custGeom>
            <a:avLst/>
            <a:gdLst/>
            <a:ahLst/>
            <a:cxnLst/>
            <a:rect l="l" t="t" r="r" b="b"/>
            <a:pathLst>
              <a:path w="6241506" h="4573060">
                <a:moveTo>
                  <a:pt x="0" y="0"/>
                </a:moveTo>
                <a:lnTo>
                  <a:pt x="6241506" y="0"/>
                </a:lnTo>
                <a:lnTo>
                  <a:pt x="6241506" y="4573060"/>
                </a:lnTo>
                <a:lnTo>
                  <a:pt x="0" y="4573060"/>
                </a:lnTo>
                <a:lnTo>
                  <a:pt x="0" y="0"/>
                </a:lnTo>
                <a:close/>
              </a:path>
            </a:pathLst>
          </a:custGeom>
          <a:blipFill>
            <a:blip r:embed="rId16"/>
            <a:stretch>
              <a:fillRect/>
            </a:stretch>
          </a:blipFill>
          <a:ln w="38100" cap="sq">
            <a:solidFill>
              <a:srgbClr val="EFCB58"/>
            </a:solidFill>
            <a:prstDash val="solid"/>
            <a:miter/>
          </a:ln>
        </p:spPr>
      </p:sp>
      <p:sp>
        <p:nvSpPr>
          <p:cNvPr id="11" name="TextBox 11"/>
          <p:cNvSpPr txBox="1"/>
          <p:nvPr/>
        </p:nvSpPr>
        <p:spPr>
          <a:xfrm>
            <a:off x="4224712" y="1371878"/>
            <a:ext cx="9838576" cy="890296"/>
          </a:xfrm>
          <a:prstGeom prst="rect">
            <a:avLst/>
          </a:prstGeom>
        </p:spPr>
        <p:txBody>
          <a:bodyPr lIns="0" tIns="0" rIns="0" bIns="0" rtlCol="0" anchor="t">
            <a:spAutoFit/>
          </a:bodyPr>
          <a:lstStyle/>
          <a:p>
            <a:pPr algn="ctr">
              <a:lnSpc>
                <a:spcPts val="5740"/>
              </a:lnSpc>
            </a:pPr>
            <a:r>
              <a:rPr lang="en-US" sz="7000">
                <a:solidFill>
                  <a:srgbClr val="FFFFFF"/>
                </a:solidFill>
                <a:latin typeface="Bryndan Write"/>
              </a:rPr>
              <a:t>Interpret Results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0800000">
            <a:off x="3311855" y="123671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4187134" y="7285943"/>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832840" y="5476927"/>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TextBox 10"/>
          <p:cNvSpPr txBox="1"/>
          <p:nvPr/>
        </p:nvSpPr>
        <p:spPr>
          <a:xfrm>
            <a:off x="4100866" y="3340086"/>
            <a:ext cx="10086269" cy="4828031"/>
          </a:xfrm>
          <a:prstGeom prst="rect">
            <a:avLst/>
          </a:prstGeom>
        </p:spPr>
        <p:txBody>
          <a:bodyPr lIns="0" tIns="0" rIns="0" bIns="0" rtlCol="0" anchor="t">
            <a:spAutoFit/>
          </a:bodyPr>
          <a:lstStyle/>
          <a:p>
            <a:pPr algn="ctr">
              <a:lnSpc>
                <a:spcPts val="3864"/>
              </a:lnSpc>
            </a:pPr>
            <a:r>
              <a:rPr lang="en-US" sz="2400">
                <a:solidFill>
                  <a:srgbClr val="000000"/>
                </a:solidFill>
                <a:latin typeface="Now"/>
              </a:rPr>
              <a:t>Rapido Bike Trip EDA has provided invaluable insights into the operational dynamics of the bike taxi service. By analyzing trip data, identifying peak hours, optimizing routes, understanding customer behavior, and enhancing safety measures, stakeholders can make informed decisions to optimize service efficiency and improve customer satisfaction. This analysis underscores the importance of data-driven approaches in shaping the future of urban mobility, fostering innovation, and driving sustainable growth in the transportation sector.</a:t>
            </a:r>
          </a:p>
          <a:p>
            <a:pPr algn="ctr">
              <a:lnSpc>
                <a:spcPts val="3864"/>
              </a:lnSpc>
            </a:pPr>
            <a:endParaRPr lang="en-US" sz="2400">
              <a:solidFill>
                <a:srgbClr val="000000"/>
              </a:solidFill>
              <a:latin typeface="Now"/>
            </a:endParaRPr>
          </a:p>
        </p:txBody>
      </p:sp>
      <p:sp>
        <p:nvSpPr>
          <p:cNvPr id="11" name="TextBox 11"/>
          <p:cNvSpPr txBox="1"/>
          <p:nvPr/>
        </p:nvSpPr>
        <p:spPr>
          <a:xfrm>
            <a:off x="4224712" y="2290333"/>
            <a:ext cx="9838576" cy="8902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680835">
            <a:off x="3418528" y="2328486"/>
            <a:ext cx="1364676" cy="937905"/>
          </a:xfrm>
          <a:custGeom>
            <a:avLst/>
            <a:gdLst/>
            <a:ahLst/>
            <a:cxnLst/>
            <a:rect l="l" t="t" r="r" b="b"/>
            <a:pathLst>
              <a:path w="1364676" h="937905">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306103"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4100866" y="3667588"/>
            <a:ext cx="10086269" cy="4351781"/>
          </a:xfrm>
          <a:prstGeom prst="rect">
            <a:avLst/>
          </a:prstGeom>
        </p:spPr>
        <p:txBody>
          <a:bodyPr lIns="0" tIns="0" rIns="0" bIns="0" rtlCol="0" anchor="t">
            <a:spAutoFit/>
          </a:bodyPr>
          <a:lstStyle/>
          <a:p>
            <a:pPr>
              <a:lnSpc>
                <a:spcPts val="3864"/>
              </a:lnSpc>
            </a:pPr>
            <a:r>
              <a:rPr lang="en-US" sz="2400">
                <a:solidFill>
                  <a:srgbClr val="000000"/>
                </a:solidFill>
                <a:latin typeface="Now Bold"/>
              </a:rPr>
              <a:t>Customer Engagement: </a:t>
            </a:r>
            <a:r>
              <a:rPr lang="en-US" sz="2400">
                <a:solidFill>
                  <a:srgbClr val="000000"/>
                </a:solidFill>
                <a:latin typeface="Now"/>
              </a:rPr>
              <a:t>Develop personalized marketing campaigns and loyalty programs based on customer preferences and behaviors, fostering customer loyalty and increasing retention rates.</a:t>
            </a:r>
          </a:p>
          <a:p>
            <a:pPr>
              <a:lnSpc>
                <a:spcPts val="3864"/>
              </a:lnSpc>
            </a:pPr>
            <a:r>
              <a:rPr lang="en-US" sz="2400">
                <a:solidFill>
                  <a:srgbClr val="000000"/>
                </a:solidFill>
                <a:latin typeface="Now Bold"/>
              </a:rPr>
              <a:t>Expansion Opportunities:</a:t>
            </a:r>
            <a:r>
              <a:rPr lang="en-US" sz="2400">
                <a:solidFill>
                  <a:srgbClr val="000000"/>
                </a:solidFill>
                <a:latin typeface="Now"/>
              </a:rPr>
              <a:t> Identify underserved areas or potential market segments through geospatial analysis and customer segmentation. Explore opportunities for expansion into new markets or introduction of additional services to meet evolving customer needs.</a:t>
            </a:r>
          </a:p>
        </p:txBody>
      </p:sp>
      <p:sp>
        <p:nvSpPr>
          <p:cNvPr id="10" name="TextBox 10"/>
          <p:cNvSpPr txBox="1"/>
          <p:nvPr/>
        </p:nvSpPr>
        <p:spPr>
          <a:xfrm>
            <a:off x="4100866" y="1878978"/>
            <a:ext cx="9838576" cy="16141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Actionable Recommendations</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67622">
            <a:off x="15068641" y="5371793"/>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4355657" y="4845775"/>
            <a:ext cx="3794929"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A.G.Venkata Reddy</a:t>
            </a:r>
          </a:p>
        </p:txBody>
      </p:sp>
      <p:sp>
        <p:nvSpPr>
          <p:cNvPr id="7" name="TextBox 7"/>
          <p:cNvSpPr txBox="1"/>
          <p:nvPr/>
        </p:nvSpPr>
        <p:spPr>
          <a:xfrm>
            <a:off x="3911945" y="5881885"/>
            <a:ext cx="5371637"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Duvvuru Guru Sai Sashank</a:t>
            </a:r>
          </a:p>
        </p:txBody>
      </p:sp>
      <p:sp>
        <p:nvSpPr>
          <p:cNvPr id="8" name="TextBox 8"/>
          <p:cNvSpPr txBox="1"/>
          <p:nvPr/>
        </p:nvSpPr>
        <p:spPr>
          <a:xfrm>
            <a:off x="4219311" y="6919122"/>
            <a:ext cx="4682352"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Yeruva Uday Kiran Reddy</a:t>
            </a:r>
          </a:p>
        </p:txBody>
      </p:sp>
      <p:sp>
        <p:nvSpPr>
          <p:cNvPr id="9" name="TextBox 9"/>
          <p:cNvSpPr txBox="1"/>
          <p:nvPr/>
        </p:nvSpPr>
        <p:spPr>
          <a:xfrm>
            <a:off x="4219311" y="3582617"/>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The team</a:t>
            </a:r>
          </a:p>
        </p:txBody>
      </p:sp>
      <p:sp>
        <p:nvSpPr>
          <p:cNvPr id="10" name="TextBox 10"/>
          <p:cNvSpPr txBox="1"/>
          <p:nvPr/>
        </p:nvSpPr>
        <p:spPr>
          <a:xfrm>
            <a:off x="4210892" y="592068"/>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Guided by-</a:t>
            </a:r>
          </a:p>
        </p:txBody>
      </p:sp>
      <p:sp>
        <p:nvSpPr>
          <p:cNvPr id="11" name="TextBox 11"/>
          <p:cNvSpPr txBox="1"/>
          <p:nvPr/>
        </p:nvSpPr>
        <p:spPr>
          <a:xfrm>
            <a:off x="5586684" y="1718384"/>
            <a:ext cx="6015227" cy="963510"/>
          </a:xfrm>
          <a:prstGeom prst="rect">
            <a:avLst/>
          </a:prstGeom>
        </p:spPr>
        <p:txBody>
          <a:bodyPr lIns="0" tIns="0" rIns="0" bIns="0" rtlCol="0" anchor="t">
            <a:spAutoFit/>
          </a:bodyPr>
          <a:lstStyle/>
          <a:p>
            <a:pPr marL="0" lvl="0" indent="0" algn="ctr">
              <a:lnSpc>
                <a:spcPts val="7207"/>
              </a:lnSpc>
              <a:spcBef>
                <a:spcPct val="0"/>
              </a:spcBef>
            </a:pPr>
            <a:r>
              <a:rPr lang="en-US" sz="5766">
                <a:solidFill>
                  <a:srgbClr val="000000"/>
                </a:solidFill>
                <a:latin typeface="Bryndan Write"/>
              </a:rPr>
              <a:t>Maheswata</a:t>
            </a:r>
          </a:p>
        </p:txBody>
      </p:sp>
      <p:sp>
        <p:nvSpPr>
          <p:cNvPr id="12" name="TextBox 12"/>
          <p:cNvSpPr txBox="1"/>
          <p:nvPr/>
        </p:nvSpPr>
        <p:spPr>
          <a:xfrm>
            <a:off x="556299" y="4845775"/>
            <a:ext cx="3143197"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21BCE7650</a:t>
            </a:r>
          </a:p>
        </p:txBody>
      </p:sp>
      <p:sp>
        <p:nvSpPr>
          <p:cNvPr id="13" name="TextBox 13"/>
          <p:cNvSpPr txBox="1"/>
          <p:nvPr/>
        </p:nvSpPr>
        <p:spPr>
          <a:xfrm>
            <a:off x="-557921" y="5882167"/>
            <a:ext cx="5371637"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21bce7610</a:t>
            </a:r>
          </a:p>
        </p:txBody>
      </p:sp>
      <p:sp>
        <p:nvSpPr>
          <p:cNvPr id="14" name="TextBox 14"/>
          <p:cNvSpPr txBox="1"/>
          <p:nvPr/>
        </p:nvSpPr>
        <p:spPr>
          <a:xfrm>
            <a:off x="-213278" y="6919122"/>
            <a:ext cx="4682352"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21bce7462</a:t>
            </a:r>
          </a:p>
        </p:txBody>
      </p:sp>
      <p:sp>
        <p:nvSpPr>
          <p:cNvPr id="15" name="Freeform 15"/>
          <p:cNvSpPr/>
          <p:nvPr/>
        </p:nvSpPr>
        <p:spPr>
          <a:xfrm rot="-926172" flipH="1">
            <a:off x="1081466" y="8635101"/>
            <a:ext cx="1069152" cy="1245834"/>
          </a:xfrm>
          <a:custGeom>
            <a:avLst/>
            <a:gdLst/>
            <a:ahLst/>
            <a:cxnLst/>
            <a:rect l="l" t="t" r="r" b="b"/>
            <a:pathLst>
              <a:path w="1069152" h="1245834">
                <a:moveTo>
                  <a:pt x="1069152" y="0"/>
                </a:moveTo>
                <a:lnTo>
                  <a:pt x="0" y="0"/>
                </a:lnTo>
                <a:lnTo>
                  <a:pt x="0" y="1245834"/>
                </a:lnTo>
                <a:lnTo>
                  <a:pt x="1069152" y="1245834"/>
                </a:lnTo>
                <a:lnTo>
                  <a:pt x="106915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12662193" y="4845775"/>
            <a:ext cx="452283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A.G.Nanda Kishore Reddy</a:t>
            </a:r>
          </a:p>
        </p:txBody>
      </p:sp>
      <p:sp>
        <p:nvSpPr>
          <p:cNvPr id="17" name="TextBox 17"/>
          <p:cNvSpPr txBox="1"/>
          <p:nvPr/>
        </p:nvSpPr>
        <p:spPr>
          <a:xfrm>
            <a:off x="12268635" y="5882167"/>
            <a:ext cx="5371637"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Syamala Krishna Reddy</a:t>
            </a:r>
          </a:p>
        </p:txBody>
      </p:sp>
      <p:sp>
        <p:nvSpPr>
          <p:cNvPr id="18" name="TextBox 18"/>
          <p:cNvSpPr txBox="1"/>
          <p:nvPr/>
        </p:nvSpPr>
        <p:spPr>
          <a:xfrm>
            <a:off x="12613278" y="6919122"/>
            <a:ext cx="4682352"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Alampally Sai Teja</a:t>
            </a:r>
          </a:p>
        </p:txBody>
      </p:sp>
      <p:sp>
        <p:nvSpPr>
          <p:cNvPr id="19" name="TextBox 19"/>
          <p:cNvSpPr txBox="1"/>
          <p:nvPr/>
        </p:nvSpPr>
        <p:spPr>
          <a:xfrm>
            <a:off x="9257632" y="4846057"/>
            <a:ext cx="3143197"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21bce8617</a:t>
            </a:r>
          </a:p>
        </p:txBody>
      </p:sp>
      <p:sp>
        <p:nvSpPr>
          <p:cNvPr id="20" name="TextBox 20"/>
          <p:cNvSpPr txBox="1"/>
          <p:nvPr/>
        </p:nvSpPr>
        <p:spPr>
          <a:xfrm>
            <a:off x="8143412" y="5882449"/>
            <a:ext cx="5371637"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21bce7165</a:t>
            </a:r>
          </a:p>
        </p:txBody>
      </p:sp>
      <p:sp>
        <p:nvSpPr>
          <p:cNvPr id="21" name="TextBox 21"/>
          <p:cNvSpPr txBox="1"/>
          <p:nvPr/>
        </p:nvSpPr>
        <p:spPr>
          <a:xfrm>
            <a:off x="8488054" y="6919404"/>
            <a:ext cx="4682352"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21bce8938</a:t>
            </a:r>
          </a:p>
        </p:txBody>
      </p:sp>
      <p:sp>
        <p:nvSpPr>
          <p:cNvPr id="22" name="TextBox 22"/>
          <p:cNvSpPr txBox="1"/>
          <p:nvPr/>
        </p:nvSpPr>
        <p:spPr>
          <a:xfrm>
            <a:off x="3911945" y="7889684"/>
            <a:ext cx="4682352"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Bathula Subhash</a:t>
            </a:r>
          </a:p>
        </p:txBody>
      </p:sp>
      <p:sp>
        <p:nvSpPr>
          <p:cNvPr id="23" name="TextBox 23"/>
          <p:cNvSpPr txBox="1"/>
          <p:nvPr/>
        </p:nvSpPr>
        <p:spPr>
          <a:xfrm>
            <a:off x="-213278" y="7889965"/>
            <a:ext cx="4682352"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21bce9951</a:t>
            </a:r>
          </a:p>
        </p:txBody>
      </p:sp>
      <p:sp>
        <p:nvSpPr>
          <p:cNvPr id="24" name="TextBox 24"/>
          <p:cNvSpPr txBox="1"/>
          <p:nvPr/>
        </p:nvSpPr>
        <p:spPr>
          <a:xfrm>
            <a:off x="12613278" y="7889402"/>
            <a:ext cx="4682352"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B.Rishitha</a:t>
            </a:r>
          </a:p>
        </p:txBody>
      </p:sp>
      <p:sp>
        <p:nvSpPr>
          <p:cNvPr id="25" name="TextBox 25"/>
          <p:cNvSpPr txBox="1"/>
          <p:nvPr/>
        </p:nvSpPr>
        <p:spPr>
          <a:xfrm>
            <a:off x="8488054" y="7889684"/>
            <a:ext cx="4682352"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21bce8939</a:t>
            </a:r>
          </a:p>
        </p:txBody>
      </p:sp>
      <p:sp>
        <p:nvSpPr>
          <p:cNvPr id="26" name="Freeform 26"/>
          <p:cNvSpPr/>
          <p:nvPr/>
        </p:nvSpPr>
        <p:spPr>
          <a:xfrm>
            <a:off x="15784056" y="7945297"/>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Freeform 27"/>
          <p:cNvSpPr/>
          <p:nvPr/>
        </p:nvSpPr>
        <p:spPr>
          <a:xfrm rot="-10800000">
            <a:off x="6696967" y="9955353"/>
            <a:ext cx="4130225" cy="728422"/>
          </a:xfrm>
          <a:custGeom>
            <a:avLst/>
            <a:gdLst/>
            <a:ahLst/>
            <a:cxnLst/>
            <a:rect l="l" t="t" r="r" b="b"/>
            <a:pathLst>
              <a:path w="4130225" h="728422">
                <a:moveTo>
                  <a:pt x="0" y="0"/>
                </a:moveTo>
                <a:lnTo>
                  <a:pt x="4130225" y="0"/>
                </a:lnTo>
                <a:lnTo>
                  <a:pt x="4130225"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81941" y="0"/>
            <a:ext cx="6416038" cy="10435018"/>
            <a:chOff x="0" y="0"/>
            <a:chExt cx="8554717" cy="13913357"/>
          </a:xfrm>
        </p:grpSpPr>
        <p:pic>
          <p:nvPicPr>
            <p:cNvPr id="4" name="Picture 4"/>
            <p:cNvPicPr>
              <a:picLocks noChangeAspect="1"/>
            </p:cNvPicPr>
            <p:nvPr/>
          </p:nvPicPr>
          <p:blipFill>
            <a:blip r:embed="rId3"/>
            <a:srcRect l="4144" t="1788" r="57389"/>
            <a:stretch>
              <a:fillRect/>
            </a:stretch>
          </p:blipFill>
          <p:spPr>
            <a:xfrm>
              <a:off x="0" y="0"/>
              <a:ext cx="8554717" cy="13913357"/>
            </a:xfrm>
            <a:prstGeom prst="rect">
              <a:avLst/>
            </a:prstGeom>
          </p:spPr>
        </p:pic>
      </p:grpSp>
      <p:sp>
        <p:nvSpPr>
          <p:cNvPr id="5" name="TextBox 5"/>
          <p:cNvSpPr txBox="1"/>
          <p:nvPr/>
        </p:nvSpPr>
        <p:spPr>
          <a:xfrm>
            <a:off x="6496022" y="3019230"/>
            <a:ext cx="9640627" cy="9334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Introduction</a:t>
            </a:r>
          </a:p>
        </p:txBody>
      </p:sp>
      <p:sp>
        <p:nvSpPr>
          <p:cNvPr id="6" name="TextBox 6"/>
          <p:cNvSpPr txBox="1"/>
          <p:nvPr/>
        </p:nvSpPr>
        <p:spPr>
          <a:xfrm>
            <a:off x="6496022" y="4207071"/>
            <a:ext cx="8963500" cy="5894775"/>
          </a:xfrm>
          <a:prstGeom prst="rect">
            <a:avLst/>
          </a:prstGeom>
        </p:spPr>
        <p:txBody>
          <a:bodyPr lIns="0" tIns="0" rIns="0" bIns="0" rtlCol="0" anchor="t">
            <a:spAutoFit/>
          </a:bodyPr>
          <a:lstStyle/>
          <a:p>
            <a:pPr>
              <a:lnSpc>
                <a:spcPts val="2166"/>
              </a:lnSpc>
            </a:pPr>
            <a:endParaRPr/>
          </a:p>
          <a:p>
            <a:pPr>
              <a:lnSpc>
                <a:spcPts val="3566"/>
              </a:lnSpc>
            </a:pPr>
            <a:r>
              <a:rPr lang="en-US" sz="2547">
                <a:solidFill>
                  <a:srgbClr val="FFFFFF"/>
                </a:solidFill>
                <a:latin typeface="Now"/>
              </a:rPr>
              <a:t>In this Exploratory Data Analysis (EDA), we delve into Rapido Bike's trip data to uncover insights crucial for optimizing urban mobility. By analyzing rider behavior, trip durations, popular routes, and peak hours, we aim to enhance service quality and customer satisfaction. Through data-driven approaches, we seek to contribute to the evolution of ride-hailing services, promoting efficiency and sustainability in urban transportation ecosystems.</a:t>
            </a:r>
          </a:p>
          <a:p>
            <a:pPr>
              <a:lnSpc>
                <a:spcPts val="2166"/>
              </a:lnSpc>
            </a:pPr>
            <a:endParaRPr lang="en-US" sz="2547">
              <a:solidFill>
                <a:srgbClr val="FFFFFF"/>
              </a:solidFill>
              <a:latin typeface="Now"/>
            </a:endParaRPr>
          </a:p>
          <a:p>
            <a:pPr>
              <a:lnSpc>
                <a:spcPts val="2166"/>
              </a:lnSpc>
            </a:pPr>
            <a:endParaRPr lang="en-US" sz="2547">
              <a:solidFill>
                <a:srgbClr val="FFFFFF"/>
              </a:solidFill>
              <a:latin typeface="Now"/>
            </a:endParaRPr>
          </a:p>
          <a:p>
            <a:pPr>
              <a:lnSpc>
                <a:spcPts val="2166"/>
              </a:lnSpc>
            </a:pPr>
            <a:endParaRPr lang="en-US" sz="2547">
              <a:solidFill>
                <a:srgbClr val="FFFFFF"/>
              </a:solidFill>
              <a:latin typeface="Now"/>
            </a:endParaRPr>
          </a:p>
          <a:p>
            <a:pPr>
              <a:lnSpc>
                <a:spcPts val="2166"/>
              </a:lnSpc>
            </a:pPr>
            <a:endParaRPr lang="en-US" sz="2547">
              <a:solidFill>
                <a:srgbClr val="FFFFFF"/>
              </a:solidFill>
              <a:latin typeface="Now"/>
            </a:endParaRPr>
          </a:p>
          <a:p>
            <a:pPr>
              <a:lnSpc>
                <a:spcPts val="2166"/>
              </a:lnSpc>
            </a:pPr>
            <a:endParaRPr lang="en-US" sz="2547">
              <a:solidFill>
                <a:srgbClr val="FFFFFF"/>
              </a:solidFill>
              <a:latin typeface="Now"/>
            </a:endParaRPr>
          </a:p>
          <a:p>
            <a:pPr>
              <a:lnSpc>
                <a:spcPts val="2166"/>
              </a:lnSpc>
            </a:pPr>
            <a:endParaRPr lang="en-US" sz="2547">
              <a:solidFill>
                <a:srgbClr val="FFFFFF"/>
              </a:solidFill>
              <a:latin typeface="Now"/>
            </a:endParaRPr>
          </a:p>
        </p:txBody>
      </p:sp>
      <p:sp>
        <p:nvSpPr>
          <p:cNvPr id="7" name="Freeform 7"/>
          <p:cNvSpPr/>
          <p:nvPr/>
        </p:nvSpPr>
        <p:spPr>
          <a:xfrm rot="1353809">
            <a:off x="12900677" y="14667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87847">
            <a:off x="15185561" y="72071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763488">
            <a:off x="6646828" y="620498"/>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4049565" y="8448973"/>
            <a:ext cx="6632619" cy="1121516"/>
          </a:xfrm>
          <a:custGeom>
            <a:avLst/>
            <a:gdLst/>
            <a:ahLst/>
            <a:cxnLst/>
            <a:rect l="l" t="t" r="r" b="b"/>
            <a:pathLst>
              <a:path w="6632619" h="1121516">
                <a:moveTo>
                  <a:pt x="0" y="0"/>
                </a:moveTo>
                <a:lnTo>
                  <a:pt x="6632619" y="0"/>
                </a:lnTo>
                <a:lnTo>
                  <a:pt x="6632619" y="1121515"/>
                </a:lnTo>
                <a:lnTo>
                  <a:pt x="0" y="11215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687259" y="4768977"/>
            <a:ext cx="10913483" cy="1101471"/>
          </a:xfrm>
          <a:prstGeom prst="rect">
            <a:avLst/>
          </a:prstGeom>
        </p:spPr>
        <p:txBody>
          <a:bodyPr lIns="0" tIns="0" rIns="0" bIns="0" rtlCol="0" anchor="t">
            <a:spAutoFit/>
          </a:bodyPr>
          <a:lstStyle/>
          <a:p>
            <a:pPr algn="ctr">
              <a:lnSpc>
                <a:spcPts val="7872"/>
              </a:lnSpc>
            </a:pPr>
            <a:r>
              <a:rPr lang="en-US" sz="9600">
                <a:solidFill>
                  <a:srgbClr val="000000"/>
                </a:solidFill>
                <a:latin typeface="Gochi Hand"/>
              </a:rPr>
              <a:t>Objectives</a:t>
            </a:r>
          </a:p>
        </p:txBody>
      </p:sp>
      <p:sp>
        <p:nvSpPr>
          <p:cNvPr id="7" name="Freeform 7"/>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3273546" y="5870448"/>
            <a:ext cx="1783153" cy="1871630"/>
          </a:xfrm>
          <a:custGeom>
            <a:avLst/>
            <a:gdLst/>
            <a:ahLst/>
            <a:cxnLst/>
            <a:rect l="l" t="t" r="r" b="b"/>
            <a:pathLst>
              <a:path w="1783153" h="1871630">
                <a:moveTo>
                  <a:pt x="0" y="0"/>
                </a:moveTo>
                <a:lnTo>
                  <a:pt x="1783153" y="0"/>
                </a:lnTo>
                <a:lnTo>
                  <a:pt x="1783153" y="1871630"/>
                </a:lnTo>
                <a:lnTo>
                  <a:pt x="0" y="18716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1853680"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4" name="TextBox 4"/>
          <p:cNvSpPr txBox="1"/>
          <p:nvPr/>
        </p:nvSpPr>
        <p:spPr>
          <a:xfrm>
            <a:off x="12269985" y="4900442"/>
            <a:ext cx="3537010" cy="3987164"/>
          </a:xfrm>
          <a:prstGeom prst="rect">
            <a:avLst/>
          </a:prstGeom>
        </p:spPr>
        <p:txBody>
          <a:bodyPr lIns="0" tIns="0" rIns="0" bIns="0" rtlCol="0" anchor="t">
            <a:spAutoFit/>
          </a:bodyPr>
          <a:lstStyle/>
          <a:p>
            <a:pPr>
              <a:lnSpc>
                <a:spcPts val="3150"/>
              </a:lnSpc>
            </a:pPr>
            <a:r>
              <a:rPr lang="en-US" sz="2100">
                <a:solidFill>
                  <a:srgbClr val="000000"/>
                </a:solidFill>
                <a:latin typeface="Now"/>
              </a:rPr>
              <a:t>Customer Behavior Analysis: Investigate customer preferences, including trip durations, destination choices, and frequency of rides, to tailor services and marketing strategies for improved customer satisfaction and retention.</a:t>
            </a:r>
          </a:p>
        </p:txBody>
      </p:sp>
      <p:sp>
        <p:nvSpPr>
          <p:cNvPr id="5" name="TextBox 5"/>
          <p:cNvSpPr txBox="1"/>
          <p:nvPr/>
        </p:nvSpPr>
        <p:spPr>
          <a:xfrm>
            <a:off x="3687259" y="1362075"/>
            <a:ext cx="1091348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Objectives</a:t>
            </a:r>
          </a:p>
        </p:txBody>
      </p:sp>
      <p:sp>
        <p:nvSpPr>
          <p:cNvPr id="6" name="Freeform 6"/>
          <p:cNvSpPr/>
          <p:nvPr/>
        </p:nvSpPr>
        <p:spPr>
          <a:xfrm>
            <a:off x="6958195" y="3239003"/>
            <a:ext cx="4368814" cy="6019297"/>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7" name="TextBox 7"/>
          <p:cNvSpPr txBox="1"/>
          <p:nvPr/>
        </p:nvSpPr>
        <p:spPr>
          <a:xfrm>
            <a:off x="7374098" y="5176934"/>
            <a:ext cx="3537010" cy="2787014"/>
          </a:xfrm>
          <a:prstGeom prst="rect">
            <a:avLst/>
          </a:prstGeom>
        </p:spPr>
        <p:txBody>
          <a:bodyPr lIns="0" tIns="0" rIns="0" bIns="0" rtlCol="0" anchor="t">
            <a:spAutoFit/>
          </a:bodyPr>
          <a:lstStyle/>
          <a:p>
            <a:pPr>
              <a:lnSpc>
                <a:spcPts val="3150"/>
              </a:lnSpc>
            </a:pPr>
            <a:r>
              <a:rPr lang="en-US" sz="2100">
                <a:solidFill>
                  <a:srgbClr val="000000"/>
                </a:solidFill>
                <a:latin typeface="Now"/>
              </a:rPr>
              <a:t>Route Optimization: Identify popular routes and areas with high trip frequency to optimize rider deployment, reduce wait times, and enhance overall efficiency.</a:t>
            </a:r>
          </a:p>
        </p:txBody>
      </p:sp>
      <p:sp>
        <p:nvSpPr>
          <p:cNvPr id="8" name="Freeform 8"/>
          <p:cNvSpPr/>
          <p:nvPr/>
        </p:nvSpPr>
        <p:spPr>
          <a:xfrm>
            <a:off x="2065506"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9" name="TextBox 9"/>
          <p:cNvSpPr txBox="1"/>
          <p:nvPr/>
        </p:nvSpPr>
        <p:spPr>
          <a:xfrm>
            <a:off x="2481408" y="5176934"/>
            <a:ext cx="3537010" cy="3187064"/>
          </a:xfrm>
          <a:prstGeom prst="rect">
            <a:avLst/>
          </a:prstGeom>
        </p:spPr>
        <p:txBody>
          <a:bodyPr lIns="0" tIns="0" rIns="0" bIns="0" rtlCol="0" anchor="t">
            <a:spAutoFit/>
          </a:bodyPr>
          <a:lstStyle/>
          <a:p>
            <a:pPr>
              <a:lnSpc>
                <a:spcPts val="3150"/>
              </a:lnSpc>
            </a:pPr>
            <a:r>
              <a:rPr lang="en-US" sz="2100">
                <a:solidFill>
                  <a:srgbClr val="000000"/>
                </a:solidFill>
                <a:latin typeface="Now"/>
              </a:rPr>
              <a:t>Identify Peak Hours: Analyze the data to determine the busiest hours and days for Rapido Bike trips, enabling better resource allocation and service optimization to meet demand fluctuations.</a:t>
            </a:r>
          </a:p>
        </p:txBody>
      </p:sp>
      <p:sp>
        <p:nvSpPr>
          <p:cNvPr id="10" name="TextBox 10"/>
          <p:cNvSpPr txBox="1"/>
          <p:nvPr/>
        </p:nvSpPr>
        <p:spPr>
          <a:xfrm>
            <a:off x="3272287"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1</a:t>
            </a:r>
          </a:p>
        </p:txBody>
      </p:sp>
      <p:sp>
        <p:nvSpPr>
          <p:cNvPr id="11" name="TextBox 11"/>
          <p:cNvSpPr txBox="1"/>
          <p:nvPr/>
        </p:nvSpPr>
        <p:spPr>
          <a:xfrm>
            <a:off x="8164976"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2</a:t>
            </a:r>
          </a:p>
        </p:txBody>
      </p:sp>
      <p:sp>
        <p:nvSpPr>
          <p:cNvPr id="12" name="TextBox 12"/>
          <p:cNvSpPr txBox="1"/>
          <p:nvPr/>
        </p:nvSpPr>
        <p:spPr>
          <a:xfrm>
            <a:off x="13060461"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3</a:t>
            </a:r>
          </a:p>
        </p:txBody>
      </p:sp>
      <p:sp>
        <p:nvSpPr>
          <p:cNvPr id="13" name="Freeform 13"/>
          <p:cNvSpPr/>
          <p:nvPr/>
        </p:nvSpPr>
        <p:spPr>
          <a:xfrm flipH="1">
            <a:off x="-475825" y="581641"/>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3060461" y="4679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3687259" y="1362075"/>
            <a:ext cx="1091348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Objectives</a:t>
            </a:r>
          </a:p>
        </p:txBody>
      </p:sp>
      <p:sp>
        <p:nvSpPr>
          <p:cNvPr id="4" name="Freeform 4"/>
          <p:cNvSpPr/>
          <p:nvPr/>
        </p:nvSpPr>
        <p:spPr>
          <a:xfrm>
            <a:off x="9802118" y="3061258"/>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5" name="TextBox 5"/>
          <p:cNvSpPr txBox="1"/>
          <p:nvPr/>
        </p:nvSpPr>
        <p:spPr>
          <a:xfrm>
            <a:off x="10010069" y="4787858"/>
            <a:ext cx="3952912" cy="3587114"/>
          </a:xfrm>
          <a:prstGeom prst="rect">
            <a:avLst/>
          </a:prstGeom>
        </p:spPr>
        <p:txBody>
          <a:bodyPr lIns="0" tIns="0" rIns="0" bIns="0" rtlCol="0" anchor="t">
            <a:spAutoFit/>
          </a:bodyPr>
          <a:lstStyle/>
          <a:p>
            <a:pPr>
              <a:lnSpc>
                <a:spcPts val="3150"/>
              </a:lnSpc>
            </a:pPr>
            <a:r>
              <a:rPr lang="en-US" sz="2100">
                <a:solidFill>
                  <a:srgbClr val="000000"/>
                </a:solidFill>
                <a:latin typeface="Now"/>
              </a:rPr>
              <a:t>Performance Evaluation: Evaluate key performance metrics such as average trip duration, rider utilization rates, and customer ratings to assess the effectiveness of operational strategies and identify areas for improvement.</a:t>
            </a:r>
          </a:p>
        </p:txBody>
      </p:sp>
      <p:sp>
        <p:nvSpPr>
          <p:cNvPr id="6" name="Freeform 6"/>
          <p:cNvSpPr/>
          <p:nvPr/>
        </p:nvSpPr>
        <p:spPr>
          <a:xfrm>
            <a:off x="4909428" y="3061258"/>
            <a:ext cx="4368814" cy="6019297"/>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7" name="TextBox 7"/>
          <p:cNvSpPr txBox="1"/>
          <p:nvPr/>
        </p:nvSpPr>
        <p:spPr>
          <a:xfrm>
            <a:off x="5117379" y="4787858"/>
            <a:ext cx="3952912" cy="3187064"/>
          </a:xfrm>
          <a:prstGeom prst="rect">
            <a:avLst/>
          </a:prstGeom>
        </p:spPr>
        <p:txBody>
          <a:bodyPr lIns="0" tIns="0" rIns="0" bIns="0" rtlCol="0" anchor="t">
            <a:spAutoFit/>
          </a:bodyPr>
          <a:lstStyle/>
          <a:p>
            <a:pPr>
              <a:lnSpc>
                <a:spcPts val="3150"/>
              </a:lnSpc>
            </a:pPr>
            <a:r>
              <a:rPr lang="en-US" sz="2100">
                <a:solidFill>
                  <a:srgbClr val="000000"/>
                </a:solidFill>
                <a:latin typeface="Now"/>
              </a:rPr>
              <a:t>Safety Enhancement: Analyze accident/incident data to identify patterns and hotspots, allowing for targeted safety measures and rider training programs to mitigate risks and enhance safety standards.</a:t>
            </a:r>
          </a:p>
        </p:txBody>
      </p:sp>
      <p:sp>
        <p:nvSpPr>
          <p:cNvPr id="8" name="TextBox 8"/>
          <p:cNvSpPr txBox="1"/>
          <p:nvPr/>
        </p:nvSpPr>
        <p:spPr>
          <a:xfrm>
            <a:off x="6116209" y="3253684"/>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4</a:t>
            </a:r>
          </a:p>
        </p:txBody>
      </p:sp>
      <p:sp>
        <p:nvSpPr>
          <p:cNvPr id="9" name="TextBox 9"/>
          <p:cNvSpPr txBox="1"/>
          <p:nvPr/>
        </p:nvSpPr>
        <p:spPr>
          <a:xfrm>
            <a:off x="11008898" y="3253684"/>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5</a:t>
            </a:r>
          </a:p>
        </p:txBody>
      </p:sp>
      <p:sp>
        <p:nvSpPr>
          <p:cNvPr id="10" name="Freeform 10"/>
          <p:cNvSpPr/>
          <p:nvPr/>
        </p:nvSpPr>
        <p:spPr>
          <a:xfrm flipH="1">
            <a:off x="-475825" y="581641"/>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3060461" y="4679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680835">
            <a:off x="2288610" y="1091908"/>
            <a:ext cx="1364676" cy="937905"/>
          </a:xfrm>
          <a:custGeom>
            <a:avLst/>
            <a:gdLst/>
            <a:ahLst/>
            <a:cxnLst/>
            <a:rect l="l" t="t" r="r" b="b"/>
            <a:pathLst>
              <a:path w="1364676" h="937905">
                <a:moveTo>
                  <a:pt x="0" y="0"/>
                </a:moveTo>
                <a:lnTo>
                  <a:pt x="1364676" y="0"/>
                </a:lnTo>
                <a:lnTo>
                  <a:pt x="1364676" y="937905"/>
                </a:lnTo>
                <a:lnTo>
                  <a:pt x="0" y="9379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506589"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3035363" y="1599011"/>
            <a:ext cx="12145617" cy="8423702"/>
          </a:xfrm>
          <a:prstGeom prst="rect">
            <a:avLst/>
          </a:prstGeom>
        </p:spPr>
        <p:txBody>
          <a:bodyPr lIns="0" tIns="0" rIns="0" bIns="0" rtlCol="0" anchor="t">
            <a:spAutoFit/>
          </a:bodyPr>
          <a:lstStyle/>
          <a:p>
            <a:pPr>
              <a:lnSpc>
                <a:spcPts val="3744"/>
              </a:lnSpc>
            </a:pPr>
            <a:endParaRPr/>
          </a:p>
          <a:p>
            <a:pPr>
              <a:lnSpc>
                <a:spcPts val="3744"/>
              </a:lnSpc>
            </a:pPr>
            <a:r>
              <a:rPr lang="en-US" sz="2325">
                <a:solidFill>
                  <a:srgbClr val="000000"/>
                </a:solidFill>
                <a:latin typeface="Now"/>
              </a:rPr>
              <a:t>Data collection for Rapido Bike Trip EDA involves gathering various datasets related to the company's operations. Here are some key data sources:</a:t>
            </a:r>
          </a:p>
          <a:p>
            <a:pPr marL="502170" lvl="1" indent="-251085">
              <a:lnSpc>
                <a:spcPts val="3744"/>
              </a:lnSpc>
              <a:buAutoNum type="arabicPeriod"/>
            </a:pPr>
            <a:r>
              <a:rPr lang="en-US" sz="2325">
                <a:solidFill>
                  <a:srgbClr val="000000"/>
                </a:solidFill>
                <a:latin typeface="Now Bold"/>
              </a:rPr>
              <a:t>Trip Data:</a:t>
            </a:r>
            <a:r>
              <a:rPr lang="en-US" sz="2325">
                <a:solidFill>
                  <a:srgbClr val="000000"/>
                </a:solidFill>
                <a:latin typeface="Now"/>
              </a:rPr>
              <a:t> Information on individual bike trips, including timestamps, start and end locations, distance traveled, trip duration, fare charges, and rider details.</a:t>
            </a:r>
          </a:p>
          <a:p>
            <a:pPr marL="502170" lvl="1" indent="-251085">
              <a:lnSpc>
                <a:spcPts val="3744"/>
              </a:lnSpc>
              <a:buAutoNum type="arabicPeriod"/>
            </a:pPr>
            <a:r>
              <a:rPr lang="en-US" sz="2325">
                <a:solidFill>
                  <a:srgbClr val="000000"/>
                </a:solidFill>
                <a:latin typeface="Now Bold"/>
              </a:rPr>
              <a:t>Geospatial Data:</a:t>
            </a:r>
            <a:r>
              <a:rPr lang="en-US" sz="2325">
                <a:solidFill>
                  <a:srgbClr val="000000"/>
                </a:solidFill>
                <a:latin typeface="Now"/>
              </a:rPr>
              <a:t> Geographic information detailing the road networks, traffic patterns, and spatial distribution of pick-up and drop-off locations to analyze route efficiency and identify popular areas.</a:t>
            </a:r>
          </a:p>
          <a:p>
            <a:pPr marL="502170" lvl="1" indent="-251085">
              <a:lnSpc>
                <a:spcPts val="3744"/>
              </a:lnSpc>
              <a:buAutoNum type="arabicPeriod"/>
            </a:pPr>
            <a:r>
              <a:rPr lang="en-US" sz="2325">
                <a:solidFill>
                  <a:srgbClr val="000000"/>
                </a:solidFill>
                <a:latin typeface="Now Bold"/>
              </a:rPr>
              <a:t>Rider Data:</a:t>
            </a:r>
            <a:r>
              <a:rPr lang="en-US" sz="2325">
                <a:solidFill>
                  <a:srgbClr val="000000"/>
                </a:solidFill>
                <a:latin typeface="Now"/>
              </a:rPr>
              <a:t> Details about Rapido riders, including demographics, experience level, ratings, performance metrics, and any feedback or complaints received.</a:t>
            </a:r>
          </a:p>
          <a:p>
            <a:pPr marL="502170" lvl="1" indent="-251085">
              <a:lnSpc>
                <a:spcPts val="3744"/>
              </a:lnSpc>
              <a:buAutoNum type="arabicPeriod"/>
            </a:pPr>
            <a:r>
              <a:rPr lang="en-US" sz="2325">
                <a:solidFill>
                  <a:srgbClr val="000000"/>
                </a:solidFill>
                <a:latin typeface="Now Bold"/>
              </a:rPr>
              <a:t>Customer Feedback:</a:t>
            </a:r>
            <a:r>
              <a:rPr lang="en-US" sz="2325">
                <a:solidFill>
                  <a:srgbClr val="000000"/>
                </a:solidFill>
                <a:latin typeface="Now"/>
              </a:rPr>
              <a:t> Feedback and ratings provided by customers after each trip, capturing satisfaction levels, suggestions for improvement, and any issues encountered during the ride.</a:t>
            </a:r>
          </a:p>
          <a:p>
            <a:pPr>
              <a:lnSpc>
                <a:spcPts val="3100"/>
              </a:lnSpc>
            </a:pPr>
            <a:endParaRPr lang="en-US" sz="2325">
              <a:solidFill>
                <a:srgbClr val="000000"/>
              </a:solidFill>
              <a:latin typeface="Now"/>
            </a:endParaRPr>
          </a:p>
          <a:p>
            <a:pPr>
              <a:lnSpc>
                <a:spcPts val="3100"/>
              </a:lnSpc>
            </a:pPr>
            <a:endParaRPr lang="en-US" sz="2325">
              <a:solidFill>
                <a:srgbClr val="000000"/>
              </a:solidFill>
              <a:latin typeface="Now"/>
            </a:endParaRPr>
          </a:p>
          <a:p>
            <a:pPr>
              <a:lnSpc>
                <a:spcPts val="3100"/>
              </a:lnSpc>
            </a:pPr>
            <a:endParaRPr lang="en-US" sz="2325">
              <a:solidFill>
                <a:srgbClr val="000000"/>
              </a:solidFill>
              <a:latin typeface="Now"/>
            </a:endParaRPr>
          </a:p>
          <a:p>
            <a:pPr>
              <a:lnSpc>
                <a:spcPts val="3100"/>
              </a:lnSpc>
            </a:pPr>
            <a:endParaRPr lang="en-US" sz="2325">
              <a:solidFill>
                <a:srgbClr val="000000"/>
              </a:solidFill>
              <a:latin typeface="Now"/>
            </a:endParaRPr>
          </a:p>
          <a:p>
            <a:pPr>
              <a:lnSpc>
                <a:spcPts val="3100"/>
              </a:lnSpc>
            </a:pPr>
            <a:endParaRPr lang="en-US" sz="2325">
              <a:solidFill>
                <a:srgbClr val="000000"/>
              </a:solidFill>
              <a:latin typeface="Now"/>
            </a:endParaRPr>
          </a:p>
          <a:p>
            <a:pPr>
              <a:lnSpc>
                <a:spcPts val="3100"/>
              </a:lnSpc>
            </a:pPr>
            <a:endParaRPr lang="en-US" sz="2325">
              <a:solidFill>
                <a:srgbClr val="000000"/>
              </a:solidFill>
              <a:latin typeface="Now"/>
            </a:endParaRPr>
          </a:p>
        </p:txBody>
      </p:sp>
      <p:sp>
        <p:nvSpPr>
          <p:cNvPr id="10" name="TextBox 10"/>
          <p:cNvSpPr txBox="1"/>
          <p:nvPr/>
        </p:nvSpPr>
        <p:spPr>
          <a:xfrm>
            <a:off x="4224712" y="669277"/>
            <a:ext cx="9838576" cy="890296"/>
          </a:xfrm>
          <a:prstGeom prst="rect">
            <a:avLst/>
          </a:prstGeom>
        </p:spPr>
        <p:txBody>
          <a:bodyPr lIns="0" tIns="0" rIns="0" bIns="0" rtlCol="0" anchor="t">
            <a:spAutoFit/>
          </a:bodyPr>
          <a:lstStyle/>
          <a:p>
            <a:pPr algn="ctr">
              <a:lnSpc>
                <a:spcPts val="5740"/>
              </a:lnSpc>
            </a:pPr>
            <a:r>
              <a:rPr lang="en-US" sz="7000">
                <a:solidFill>
                  <a:srgbClr val="FFFFFF"/>
                </a:solidFill>
                <a:latin typeface="Bryndan Write"/>
              </a:rPr>
              <a:t>Data collection</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680835">
            <a:off x="2288610" y="1091908"/>
            <a:ext cx="1364676" cy="937905"/>
          </a:xfrm>
          <a:custGeom>
            <a:avLst/>
            <a:gdLst/>
            <a:ahLst/>
            <a:cxnLst/>
            <a:rect l="l" t="t" r="r" b="b"/>
            <a:pathLst>
              <a:path w="1364676" h="937905">
                <a:moveTo>
                  <a:pt x="0" y="0"/>
                </a:moveTo>
                <a:lnTo>
                  <a:pt x="1364676" y="0"/>
                </a:lnTo>
                <a:lnTo>
                  <a:pt x="1364676" y="937905"/>
                </a:lnTo>
                <a:lnTo>
                  <a:pt x="0" y="9379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506589"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3071191" y="2190577"/>
            <a:ext cx="12145617" cy="8408970"/>
          </a:xfrm>
          <a:prstGeom prst="rect">
            <a:avLst/>
          </a:prstGeom>
        </p:spPr>
        <p:txBody>
          <a:bodyPr lIns="0" tIns="0" rIns="0" bIns="0" rtlCol="0" anchor="t">
            <a:spAutoFit/>
          </a:bodyPr>
          <a:lstStyle/>
          <a:p>
            <a:pPr marL="523759" lvl="1" indent="-261880">
              <a:lnSpc>
                <a:spcPts val="3905"/>
              </a:lnSpc>
              <a:buAutoNum type="arabicPeriod"/>
            </a:pPr>
            <a:r>
              <a:rPr lang="en-US" sz="2425">
                <a:solidFill>
                  <a:srgbClr val="000000"/>
                </a:solidFill>
                <a:latin typeface="Now Bold"/>
              </a:rPr>
              <a:t>Accident/Incident Reports:</a:t>
            </a:r>
            <a:r>
              <a:rPr lang="en-US" sz="2425">
                <a:solidFill>
                  <a:srgbClr val="000000"/>
                </a:solidFill>
                <a:latin typeface="Now"/>
              </a:rPr>
              <a:t> Records of any accidents, incidents, or safety-related concerns during bike trips, including details such as location, time, severity, and causes.</a:t>
            </a:r>
          </a:p>
          <a:p>
            <a:pPr marL="523759" lvl="1" indent="-261880">
              <a:lnSpc>
                <a:spcPts val="3905"/>
              </a:lnSpc>
              <a:buAutoNum type="arabicPeriod"/>
            </a:pPr>
            <a:r>
              <a:rPr lang="en-US" sz="2425">
                <a:solidFill>
                  <a:srgbClr val="000000"/>
                </a:solidFill>
                <a:latin typeface="Now Bold"/>
              </a:rPr>
              <a:t>Weather Data:</a:t>
            </a:r>
            <a:r>
              <a:rPr lang="en-US" sz="2425">
                <a:solidFill>
                  <a:srgbClr val="000000"/>
                </a:solidFill>
                <a:latin typeface="Now"/>
              </a:rPr>
              <a:t> Historical weather information such as temperature, precipitation, and wind speed, which may impact rider behavior, trip demand, and overall service performance.</a:t>
            </a:r>
          </a:p>
          <a:p>
            <a:pPr marL="523759" lvl="1" indent="-261880">
              <a:lnSpc>
                <a:spcPts val="3905"/>
              </a:lnSpc>
              <a:buAutoNum type="arabicPeriod"/>
            </a:pPr>
            <a:r>
              <a:rPr lang="en-US" sz="2425">
                <a:solidFill>
                  <a:srgbClr val="000000"/>
                </a:solidFill>
                <a:latin typeface="Now Bold"/>
              </a:rPr>
              <a:t>Operational Data:</a:t>
            </a:r>
            <a:r>
              <a:rPr lang="en-US" sz="2425">
                <a:solidFill>
                  <a:srgbClr val="000000"/>
                </a:solidFill>
                <a:latin typeface="Now"/>
              </a:rPr>
              <a:t> Information on operational parameters such as bike availability, rider availability, peak hours, and service coverage areas to analyze service dynamics and optimize resource allocation.</a:t>
            </a:r>
          </a:p>
          <a:p>
            <a:pPr marL="523759" lvl="1" indent="-261880">
              <a:lnSpc>
                <a:spcPts val="3905"/>
              </a:lnSpc>
              <a:buAutoNum type="arabicPeriod"/>
            </a:pPr>
            <a:r>
              <a:rPr lang="en-US" sz="2425">
                <a:solidFill>
                  <a:srgbClr val="000000"/>
                </a:solidFill>
                <a:latin typeface="Now Bold"/>
              </a:rPr>
              <a:t>Competitor Analysis:</a:t>
            </a:r>
            <a:r>
              <a:rPr lang="en-US" sz="2425">
                <a:solidFill>
                  <a:srgbClr val="000000"/>
                </a:solidFill>
                <a:latin typeface="Now"/>
              </a:rPr>
              <a:t> Data on competing bike taxi services, market share, pricing strategies, and customer preferences to benchmark Rapido's performance and identify areas for differentiation.</a:t>
            </a:r>
          </a:p>
          <a:p>
            <a:pPr>
              <a:lnSpc>
                <a:spcPts val="3261"/>
              </a:lnSpc>
            </a:pPr>
            <a:endParaRPr lang="en-US" sz="2425">
              <a:solidFill>
                <a:srgbClr val="000000"/>
              </a:solidFill>
              <a:latin typeface="Now"/>
            </a:endParaRPr>
          </a:p>
          <a:p>
            <a:pPr>
              <a:lnSpc>
                <a:spcPts val="3261"/>
              </a:lnSpc>
            </a:pPr>
            <a:endParaRPr lang="en-US" sz="2425">
              <a:solidFill>
                <a:srgbClr val="000000"/>
              </a:solidFill>
              <a:latin typeface="Now"/>
            </a:endParaRPr>
          </a:p>
          <a:p>
            <a:pPr>
              <a:lnSpc>
                <a:spcPts val="3261"/>
              </a:lnSpc>
            </a:pPr>
            <a:endParaRPr lang="en-US" sz="2425">
              <a:solidFill>
                <a:srgbClr val="000000"/>
              </a:solidFill>
              <a:latin typeface="Now"/>
            </a:endParaRPr>
          </a:p>
          <a:p>
            <a:pPr>
              <a:lnSpc>
                <a:spcPts val="3261"/>
              </a:lnSpc>
            </a:pPr>
            <a:endParaRPr lang="en-US" sz="2425">
              <a:solidFill>
                <a:srgbClr val="000000"/>
              </a:solidFill>
              <a:latin typeface="Now"/>
            </a:endParaRPr>
          </a:p>
          <a:p>
            <a:pPr>
              <a:lnSpc>
                <a:spcPts val="3261"/>
              </a:lnSpc>
            </a:pPr>
            <a:endParaRPr lang="en-US" sz="2425">
              <a:solidFill>
                <a:srgbClr val="000000"/>
              </a:solidFill>
              <a:latin typeface="Now"/>
            </a:endParaRPr>
          </a:p>
          <a:p>
            <a:pPr>
              <a:lnSpc>
                <a:spcPts val="3261"/>
              </a:lnSpc>
            </a:pPr>
            <a:endParaRPr lang="en-US" sz="2425">
              <a:solidFill>
                <a:srgbClr val="000000"/>
              </a:solidFill>
              <a:latin typeface="Now"/>
            </a:endParaRPr>
          </a:p>
        </p:txBody>
      </p:sp>
      <p:sp>
        <p:nvSpPr>
          <p:cNvPr id="10" name="Freeform 10"/>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flipH="1">
            <a:off x="-422436" y="-345093"/>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5"/>
            <a:stretch>
              <a:fillRect r="-45997"/>
            </a:stretch>
          </a:blipFill>
        </p:spPr>
      </p:sp>
      <p:sp>
        <p:nvSpPr>
          <p:cNvPr id="5" name="TextBox 5"/>
          <p:cNvSpPr txBox="1"/>
          <p:nvPr/>
        </p:nvSpPr>
        <p:spPr>
          <a:xfrm>
            <a:off x="4224712" y="707608"/>
            <a:ext cx="9838576" cy="890296"/>
          </a:xfrm>
          <a:prstGeom prst="rect">
            <a:avLst/>
          </a:prstGeom>
        </p:spPr>
        <p:txBody>
          <a:bodyPr lIns="0" tIns="0" rIns="0" bIns="0" rtlCol="0" anchor="t">
            <a:spAutoFit/>
          </a:bodyPr>
          <a:lstStyle/>
          <a:p>
            <a:pPr algn="ctr">
              <a:lnSpc>
                <a:spcPts val="5740"/>
              </a:lnSpc>
            </a:pPr>
            <a:r>
              <a:rPr lang="en-US" sz="7000">
                <a:solidFill>
                  <a:srgbClr val="FFFFFF"/>
                </a:solidFill>
                <a:latin typeface="Bryndan Write"/>
              </a:rPr>
              <a:t>Data Preprocessing</a:t>
            </a:r>
          </a:p>
        </p:txBody>
      </p:sp>
      <p:sp>
        <p:nvSpPr>
          <p:cNvPr id="6" name="Freeform 6"/>
          <p:cNvSpPr/>
          <p:nvPr/>
        </p:nvSpPr>
        <p:spPr>
          <a:xfrm>
            <a:off x="14747465" y="626406"/>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94318" y="7574674"/>
            <a:ext cx="2353261" cy="2182115"/>
          </a:xfrm>
          <a:custGeom>
            <a:avLst/>
            <a:gdLst/>
            <a:ahLst/>
            <a:cxnLst/>
            <a:rect l="l" t="t" r="r" b="b"/>
            <a:pathLst>
              <a:path w="2353261" h="2182115">
                <a:moveTo>
                  <a:pt x="0" y="0"/>
                </a:moveTo>
                <a:lnTo>
                  <a:pt x="2353260" y="0"/>
                </a:lnTo>
                <a:lnTo>
                  <a:pt x="2353260"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3071191" y="2053753"/>
            <a:ext cx="12145617" cy="6471077"/>
          </a:xfrm>
          <a:prstGeom prst="rect">
            <a:avLst/>
          </a:prstGeom>
        </p:spPr>
        <p:txBody>
          <a:bodyPr lIns="0" tIns="0" rIns="0" bIns="0" rtlCol="0" anchor="t">
            <a:spAutoFit/>
          </a:bodyPr>
          <a:lstStyle/>
          <a:p>
            <a:pPr marL="502170" lvl="1" indent="-251085">
              <a:lnSpc>
                <a:spcPts val="3744"/>
              </a:lnSpc>
              <a:buAutoNum type="arabicPeriod"/>
            </a:pPr>
            <a:r>
              <a:rPr lang="en-US" sz="2325">
                <a:solidFill>
                  <a:srgbClr val="000000"/>
                </a:solidFill>
                <a:latin typeface="Now Bold"/>
              </a:rPr>
              <a:t>Handling Missing Values: </a:t>
            </a:r>
            <a:r>
              <a:rPr lang="en-US" sz="2325">
                <a:solidFill>
                  <a:srgbClr val="000000"/>
                </a:solidFill>
                <a:latin typeface="Now"/>
              </a:rPr>
              <a:t>Identify and handle missing values in the dataset, either by imputing them using appropriate techniques such as mean, median, or mode, or by removing the affected records if the missing values are substantial.</a:t>
            </a:r>
          </a:p>
          <a:p>
            <a:pPr marL="502170" lvl="1" indent="-251085">
              <a:lnSpc>
                <a:spcPts val="3744"/>
              </a:lnSpc>
              <a:buAutoNum type="arabicPeriod"/>
            </a:pPr>
            <a:r>
              <a:rPr lang="en-US" sz="2325">
                <a:solidFill>
                  <a:srgbClr val="000000"/>
                </a:solidFill>
                <a:latin typeface="Now Bold"/>
              </a:rPr>
              <a:t>Data Cleaning:</a:t>
            </a:r>
            <a:r>
              <a:rPr lang="en-US" sz="2325">
                <a:solidFill>
                  <a:srgbClr val="000000"/>
                </a:solidFill>
                <a:latin typeface="Now"/>
              </a:rPr>
              <a:t> Cleanse the data by removing any inconsistencies, outliers, or errors that may skew the analysis results. This includes checking for duplicates, correcting erroneous entries, and standardizing formats across variables.</a:t>
            </a:r>
          </a:p>
          <a:p>
            <a:pPr marL="502170" lvl="1" indent="-251085">
              <a:lnSpc>
                <a:spcPts val="3744"/>
              </a:lnSpc>
              <a:buAutoNum type="arabicPeriod"/>
            </a:pPr>
            <a:r>
              <a:rPr lang="en-US" sz="2325">
                <a:solidFill>
                  <a:srgbClr val="000000"/>
                </a:solidFill>
                <a:latin typeface="Now Bold"/>
              </a:rPr>
              <a:t>Feature Engineering:</a:t>
            </a:r>
            <a:r>
              <a:rPr lang="en-US" sz="2325">
                <a:solidFill>
                  <a:srgbClr val="000000"/>
                </a:solidFill>
                <a:latin typeface="Now"/>
              </a:rPr>
              <a:t> Create new features or derive additional information from existing ones to enhance the analysis. For example, extracting date and time components from timestamps, calculating trip distances using geographical coordinates, or categorizing data into relevant groups for easier analysis.</a:t>
            </a:r>
          </a:p>
          <a:p>
            <a:pPr marL="502170" lvl="1" indent="-251085">
              <a:lnSpc>
                <a:spcPts val="3744"/>
              </a:lnSpc>
              <a:buAutoNum type="arabicPeriod"/>
            </a:pPr>
            <a:r>
              <a:rPr lang="en-US" sz="2325">
                <a:solidFill>
                  <a:srgbClr val="000000"/>
                </a:solidFill>
                <a:latin typeface="Now Bold"/>
              </a:rPr>
              <a:t>Normalization and Scaling:</a:t>
            </a:r>
            <a:r>
              <a:rPr lang="en-US" sz="2325">
                <a:solidFill>
                  <a:srgbClr val="000000"/>
                </a:solidFill>
                <a:latin typeface="Now"/>
              </a:rPr>
              <a:t> Normalize or scale numerical features to ensure that they are on a comparable scale, preventing bias in models that rely on distance measures or magnitude-sensitive algorithms.</a:t>
            </a:r>
          </a:p>
          <a:p>
            <a:pPr>
              <a:lnSpc>
                <a:spcPts val="3100"/>
              </a:lnSpc>
            </a:pPr>
            <a:endParaRPr lang="en-US" sz="2325">
              <a:solidFill>
                <a:srgbClr val="000000"/>
              </a:solidFill>
              <a:latin typeface="N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flipH="1">
            <a:off x="-422436" y="-345093"/>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5"/>
            <a:stretch>
              <a:fillRect r="-45997"/>
            </a:stretch>
          </a:blipFill>
        </p:spPr>
      </p:sp>
      <p:sp>
        <p:nvSpPr>
          <p:cNvPr id="5" name="Freeform 5"/>
          <p:cNvSpPr/>
          <p:nvPr/>
        </p:nvSpPr>
        <p:spPr>
          <a:xfrm>
            <a:off x="14607888" y="0"/>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794318" y="7594614"/>
            <a:ext cx="2353261" cy="2182115"/>
          </a:xfrm>
          <a:custGeom>
            <a:avLst/>
            <a:gdLst/>
            <a:ahLst/>
            <a:cxnLst/>
            <a:rect l="l" t="t" r="r" b="b"/>
            <a:pathLst>
              <a:path w="2353261" h="2182115">
                <a:moveTo>
                  <a:pt x="0" y="0"/>
                </a:moveTo>
                <a:lnTo>
                  <a:pt x="2353260" y="0"/>
                </a:lnTo>
                <a:lnTo>
                  <a:pt x="2353260" y="2182114"/>
                </a:lnTo>
                <a:lnTo>
                  <a:pt x="0" y="21821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3071191" y="2287115"/>
            <a:ext cx="12145617" cy="6004352"/>
          </a:xfrm>
          <a:prstGeom prst="rect">
            <a:avLst/>
          </a:prstGeom>
        </p:spPr>
        <p:txBody>
          <a:bodyPr lIns="0" tIns="0" rIns="0" bIns="0" rtlCol="0" anchor="t">
            <a:spAutoFit/>
          </a:bodyPr>
          <a:lstStyle/>
          <a:p>
            <a:pPr marL="502170" lvl="1" indent="-251085">
              <a:lnSpc>
                <a:spcPts val="3744"/>
              </a:lnSpc>
              <a:buAutoNum type="arabicPeriod"/>
            </a:pPr>
            <a:r>
              <a:rPr lang="en-US" sz="2325">
                <a:solidFill>
                  <a:srgbClr val="000000"/>
                </a:solidFill>
                <a:latin typeface="Now Bold"/>
              </a:rPr>
              <a:t>Handling Categorical Variables:</a:t>
            </a:r>
            <a:r>
              <a:rPr lang="en-US" sz="2325">
                <a:solidFill>
                  <a:srgbClr val="000000"/>
                </a:solidFill>
                <a:latin typeface="Now"/>
              </a:rPr>
              <a:t> Encode categorical variables into numerical representations using techniques such as one-hot encoding or label encoding to make them suitable for analysis by machine learning algorithms.</a:t>
            </a:r>
          </a:p>
          <a:p>
            <a:pPr marL="502170" lvl="1" indent="-251085">
              <a:lnSpc>
                <a:spcPts val="3744"/>
              </a:lnSpc>
              <a:buAutoNum type="arabicPeriod"/>
            </a:pPr>
            <a:r>
              <a:rPr lang="en-US" sz="2325">
                <a:solidFill>
                  <a:srgbClr val="000000"/>
                </a:solidFill>
                <a:latin typeface="Now Bold"/>
              </a:rPr>
              <a:t>Data Integration:</a:t>
            </a:r>
            <a:r>
              <a:rPr lang="en-US" sz="2325">
                <a:solidFill>
                  <a:srgbClr val="000000"/>
                </a:solidFill>
                <a:latin typeface="Now"/>
              </a:rPr>
              <a:t> Integrate data from multiple sources if necessary, ensuring consistency and compatibility across datasets for a comprehensive analysis.</a:t>
            </a:r>
          </a:p>
          <a:p>
            <a:pPr marL="502170" lvl="1" indent="-251085">
              <a:lnSpc>
                <a:spcPts val="3744"/>
              </a:lnSpc>
              <a:buAutoNum type="arabicPeriod"/>
            </a:pPr>
            <a:r>
              <a:rPr lang="en-US" sz="2325">
                <a:solidFill>
                  <a:srgbClr val="000000"/>
                </a:solidFill>
                <a:latin typeface="Now Bold"/>
              </a:rPr>
              <a:t>Data Reduction:</a:t>
            </a:r>
            <a:r>
              <a:rPr lang="en-US" sz="2325">
                <a:solidFill>
                  <a:srgbClr val="000000"/>
                </a:solidFill>
                <a:latin typeface="Now"/>
              </a:rPr>
              <a:t> Reduce dimensionality if dealing with high-dimensional datasets by employing techniques like principal component analysis (PCA) or feature selection methods to retain the most informative variables while reducing computational complexity.</a:t>
            </a:r>
          </a:p>
          <a:p>
            <a:pPr marL="502170" lvl="1" indent="-251085">
              <a:lnSpc>
                <a:spcPts val="3744"/>
              </a:lnSpc>
              <a:buAutoNum type="arabicPeriod"/>
            </a:pPr>
            <a:r>
              <a:rPr lang="en-US" sz="2325">
                <a:solidFill>
                  <a:srgbClr val="000000"/>
                </a:solidFill>
                <a:latin typeface="Now Bold"/>
              </a:rPr>
              <a:t>Data Sampling: </a:t>
            </a:r>
            <a:r>
              <a:rPr lang="en-US" sz="2325">
                <a:solidFill>
                  <a:srgbClr val="000000"/>
                </a:solidFill>
                <a:latin typeface="Now"/>
              </a:rPr>
              <a:t>Balance imbalanced datasets by oversampling minority classes or undersampling majority classes to ensure fair representation and prevent bias in the analysis.</a:t>
            </a:r>
          </a:p>
          <a:p>
            <a:pPr>
              <a:lnSpc>
                <a:spcPts val="3100"/>
              </a:lnSpc>
            </a:pPr>
            <a:endParaRPr lang="en-US" sz="2325">
              <a:solidFill>
                <a:srgbClr val="000000"/>
              </a:solidFill>
              <a:latin typeface="Now"/>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1397</Words>
  <Application>Microsoft Office PowerPoint</Application>
  <PresentationFormat>Custom</PresentationFormat>
  <Paragraphs>89</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Now</vt:lpstr>
      <vt:lpstr>Bryndan Write</vt:lpstr>
      <vt:lpstr>Gochi Hand</vt:lpstr>
      <vt:lpstr>Now Bold</vt:lpstr>
      <vt:lpstr>Bryndan Write Bold</vt:lpstr>
      <vt:lpstr>Cheque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Doodle Group Project Presentation</dc:title>
  <dc:creator>Nandu</dc:creator>
  <cp:lastModifiedBy>Nanda kishore Reddy</cp:lastModifiedBy>
  <cp:revision>3</cp:revision>
  <dcterms:created xsi:type="dcterms:W3CDTF">2006-08-16T00:00:00Z</dcterms:created>
  <dcterms:modified xsi:type="dcterms:W3CDTF">2024-07-09T16:21:42Z</dcterms:modified>
  <dc:identifier>DAF_-FmMlyM</dc:identifier>
</cp:coreProperties>
</file>